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</p:sldMasterIdLst>
  <p:notesMasterIdLst>
    <p:notesMasterId r:id="rId13"/>
  </p:notesMasterIdLst>
  <p:sldIdLst>
    <p:sldId id="365" r:id="rId2"/>
    <p:sldId id="318" r:id="rId3"/>
    <p:sldId id="358" r:id="rId4"/>
    <p:sldId id="348" r:id="rId5"/>
    <p:sldId id="359" r:id="rId6"/>
    <p:sldId id="364" r:id="rId7"/>
    <p:sldId id="360" r:id="rId8"/>
    <p:sldId id="361" r:id="rId9"/>
    <p:sldId id="362" r:id="rId10"/>
    <p:sldId id="363" r:id="rId11"/>
    <p:sldId id="275" r:id="rId12"/>
  </p:sldIdLst>
  <p:sldSz cx="9144000" cy="6858000" type="screen4x3"/>
  <p:notesSz cx="6858000" cy="9144000"/>
  <p:custDataLst>
    <p:tags r:id="rId1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A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35" autoAdjust="0"/>
    <p:restoredTop sz="93836" autoAdjust="0"/>
  </p:normalViewPr>
  <p:slideViewPr>
    <p:cSldViewPr snapToGrid="0" snapToObjects="1">
      <p:cViewPr varScale="1">
        <p:scale>
          <a:sx n="104" d="100"/>
          <a:sy n="104" d="100"/>
        </p:scale>
        <p:origin x="1866" y="9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A2CE06-5F3A-4BF0-81FE-4CEA245549DF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C914AF-A90A-4A96-8B74-9D493425A2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5166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cdn.cyfoethnaturiol.cymru/687188/cym-taflen-waith-cyfrifydd-storio-carbon.pdf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cdn.cyfoethnaturiol.cymru/687188/cym-taflen-waith-cyfrifydd-storio-carbon.pdf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cdn.cyfoethnaturiol.cymru/687187/cym-cardiau-adnoddau-cywerthoedd-carbon.pdf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474A7-B749-4504-9847-6E28E627D631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9138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Image: Natural Resources Wales (open government license). Available at: </a:t>
            </a:r>
            <a:r>
              <a:rPr lang="en-GB" dirty="0">
                <a:hlinkClick r:id="rId3"/>
              </a:rPr>
              <a:t>cym-taflen-waith-cyfrifydd-storio-carbon.pdf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55806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dirty="0"/>
              <a:t>Image: Natural Resources Wales (open government license). Available at: </a:t>
            </a:r>
            <a:r>
              <a:rPr lang="en-GB" dirty="0">
                <a:hlinkClick r:id="rId3"/>
              </a:rPr>
              <a:t>cym-taflen-waith-cyfrifydd-storio-carbon.pdf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9945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Image: Natural Resources Wales (open government licence). Available at: </a:t>
            </a:r>
            <a:r>
              <a:rPr lang="en-GB" dirty="0">
                <a:hlinkClick r:id="rId3"/>
              </a:rPr>
              <a:t>cym-cardiau-adnoddau-cywerthoedd-carbon.pdf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49614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69278"/>
            <a:ext cx="6858000" cy="2387600"/>
          </a:xfrm>
        </p:spPr>
        <p:txBody>
          <a:bodyPr anchor="b">
            <a:normAutofit/>
          </a:bodyPr>
          <a:lstStyle>
            <a:lvl1pPr algn="ctr">
              <a:defRPr sz="58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512233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8A114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559299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32469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92969"/>
            <a:ext cx="78867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0627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934120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281601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2148663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219814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1353482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90168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610D9-9766-4280-AF45-7963BCE783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06293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44" y="6437990"/>
            <a:ext cx="59599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5408086"/>
            <a:ext cx="9144000" cy="1369304"/>
            <a:chOff x="0" y="5293788"/>
            <a:chExt cx="9156700" cy="1369304"/>
          </a:xfrm>
        </p:grpSpPr>
        <p:pic>
          <p:nvPicPr>
            <p:cNvPr id="8" name="Picture 7" descr="Grey swoosh.eps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293788"/>
              <a:ext cx="9156700" cy="1046074"/>
            </a:xfrm>
            <a:prstGeom prst="rect">
              <a:avLst/>
            </a:prstGeom>
          </p:spPr>
        </p:pic>
        <p:pic>
          <p:nvPicPr>
            <p:cNvPr id="9" name="Picture 8" descr="Flintshire CC • cmyk.eps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6091" y="6036794"/>
              <a:ext cx="1397825" cy="6262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515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60" r:id="rId7"/>
    <p:sldLayoutId id="2147483661" r:id="rId8"/>
    <p:sldLayoutId id="2147483651" r:id="rId9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62588F-DDD7-47FC-A747-E7F0D7942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170" y="268471"/>
            <a:ext cx="7333259" cy="823730"/>
          </a:xfrm>
        </p:spPr>
        <p:txBody>
          <a:bodyPr>
            <a:normAutofit/>
          </a:bodyPr>
          <a:lstStyle/>
          <a:p>
            <a:r>
              <a:rPr lang="cy" sz="4400" b="0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Prosiect Ôl Troed Carbon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136CD1E-6C2A-0DBA-02A9-67E3ABA51A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420" y="1626533"/>
            <a:ext cx="5407399" cy="360493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C86350D-DFA9-3D97-4A9C-B9AA2031F5A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65" r="9793"/>
          <a:stretch/>
        </p:blipFill>
        <p:spPr>
          <a:xfrm>
            <a:off x="6557123" y="2054973"/>
            <a:ext cx="2218764" cy="2748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370692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5D416A-DD28-4FD1-8176-CE6C0908B1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644" y="318531"/>
            <a:ext cx="7886700" cy="1325563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Sut ydym yn cynhyrchu’r swm yma o garbon?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0DF32A-DBE1-40BE-BA40-08057082A3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2644" y="1792969"/>
            <a:ext cx="7886700" cy="4351338"/>
          </a:xfrm>
        </p:spPr>
        <p:txBody>
          <a:bodyPr/>
          <a:lstStyle/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Defnyddiwch y cardiau adnoddau ynglŷn â symiau cyfwerth â charbon i ganfod sut rydym yn creu’r swm o garbon a gaiff ei storio yn y goeden.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8DE5366-9976-9396-84CB-517D9175D0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5966" y="3602905"/>
            <a:ext cx="5872068" cy="231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013817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651005"/>
            <a:ext cx="8534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omic Sans MS"/>
                <a:cs typeface="Arial" panose="020B0604020202020204" pitchFamily="34" charset="0"/>
              </a:rPr>
              <a:t>Sesiwn Lawn ~ Ysgrifennwch dri o gwestiynau cwis i brofi eich cyfoedion ynglŷn â beth ddysgoch chi heddiw! Gofalwch eich bod yn gwybod beth ydi’r atebion.</a:t>
            </a: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7D0FD59-7746-CA8E-F1FC-0F842E8B8453}"/>
              </a:ext>
            </a:extLst>
          </p:cNvPr>
          <p:cNvSpPr/>
          <p:nvPr/>
        </p:nvSpPr>
        <p:spPr>
          <a:xfrm>
            <a:off x="2603601" y="3429000"/>
            <a:ext cx="3936798" cy="156966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cy" sz="9600" b="1" i="0" u="none" strike="noStrike" cap="none" baseline="0" dirty="0">
                <a:ln w="22225" cap="flat" cmpd="sng">
                  <a:solidFill>
                    <a:srgbClr val="ED7D31"/>
                  </a:solidFill>
                  <a:prstDash val="solid"/>
                  <a:round/>
                </a:ln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CWIS!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244D4A2-FD0F-444F-BDDC-E8AF95F36D8F}"/>
              </a:ext>
            </a:extLst>
          </p:cNvPr>
          <p:cNvSpPr txBox="1"/>
          <p:nvPr/>
        </p:nvSpPr>
        <p:spPr>
          <a:xfrm>
            <a:off x="239268" y="230405"/>
            <a:ext cx="78867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y" b="0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 Light"/>
                <a:cs typeface="Arial" panose="020B0604020202020204" pitchFamily="34" charset="0"/>
              </a:rPr>
              <a:t>Gwers 12 – Storio Carbon mewn Coed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529651-EE09-4774-8964-F2E2FB6C2C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0718" y="1792969"/>
            <a:ext cx="7886700" cy="4351338"/>
          </a:xfrm>
        </p:spPr>
        <p:txBody>
          <a:bodyPr>
            <a:normAutofit/>
          </a:bodyPr>
          <a:lstStyle/>
          <a:p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Fedrwch chi gyrraedd y BRIG wrth wneud jôcs am goed?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902527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90A4D-9AA1-4318-B19B-565EA7CFEF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1150" y="425852"/>
            <a:ext cx="7886700" cy="47960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y" sz="22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Beth wnaeth y goeden pan gaeodd y banc? </a:t>
            </a:r>
            <a:r>
              <a:rPr lang="cy" sz="2200" b="0" i="1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Agor ei changen ei hun.</a:t>
            </a:r>
            <a:r>
              <a:rPr lang="cy" sz="22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 </a:t>
            </a:r>
          </a:p>
          <a:p>
            <a:pPr marL="0" indent="0">
              <a:buNone/>
            </a:pPr>
            <a:r>
              <a:rPr lang="cy" sz="2200" b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Ble mae coed yn cael e-byst? </a:t>
            </a:r>
            <a:r>
              <a:rPr lang="cy" sz="2200" b="0" i="1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Yn yr YNN-bocs.</a:t>
            </a:r>
          </a:p>
          <a:p>
            <a:pPr marL="0" indent="0">
              <a:buNone/>
            </a:pPr>
            <a:endParaRPr lang="en-US" sz="2200" b="0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cy" sz="22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Pam fod coed Nadolig yn ei chael hi’n anodd gwnïo? </a:t>
            </a:r>
          </a:p>
          <a:p>
            <a:pPr marL="0" indent="0">
              <a:buNone/>
            </a:pPr>
            <a:r>
              <a:rPr lang="cy" sz="2200" b="0" i="1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Maen nhw’n gollwng eu nodwyddau o hyd!</a:t>
            </a:r>
          </a:p>
          <a:p>
            <a:pPr marL="0" indent="0">
              <a:buNone/>
            </a:pPr>
            <a:endParaRPr lang="en-US" sz="2200" b="0" i="1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cy" sz="22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Beth sy’n denu ci defaid at goed cyll? </a:t>
            </a:r>
            <a:r>
              <a:rPr lang="cy" sz="2200" b="0" i="1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Cynffonnau ŵyn bach!</a:t>
            </a:r>
          </a:p>
          <a:p>
            <a:pPr marL="0" indent="0">
              <a:buNone/>
            </a:pPr>
            <a:endParaRPr lang="en-US" sz="2200" b="0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cy" sz="22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Ym mha fath o goedwig y gwelwch chi gastell? </a:t>
            </a:r>
            <a:r>
              <a:rPr lang="cy" sz="2200" b="0" i="1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CONWYdd!</a:t>
            </a:r>
          </a:p>
          <a:p>
            <a:pPr marL="0" indent="0">
              <a:buNone/>
            </a:pPr>
            <a:r>
              <a:rPr lang="cy" sz="22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Beth sydd ei angen mewn coedwig swnllyd? </a:t>
            </a:r>
            <a:r>
              <a:rPr lang="cy" sz="2200" b="0" i="1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  <a:t>Tabledi cur pren!</a:t>
            </a:r>
          </a:p>
          <a:p>
            <a:endParaRPr lang="en-GB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9366249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B5B251-7C18-42B9-987B-0D4E2019B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4565" y="276226"/>
            <a:ext cx="7439585" cy="1325563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Cyfrifo Swm y Carbon wedi’i Storio mewn Coed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B642B8-4EF9-4464-A0A3-A7D8121117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4565" y="1807938"/>
            <a:ext cx="7886700" cy="4351338"/>
          </a:xfrm>
        </p:spPr>
        <p:txBody>
          <a:bodyPr/>
          <a:lstStyle/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Wrth i goed dyfu, maent yn amsugno carbon deuocsid o’r atmosffer a’i storio fel carbon yn eu boncyffion, gwreiddiau a’u dail. </a:t>
            </a:r>
          </a:p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Mae tua hanner pwysau sych unrhyw goeden yn garbon. </a:t>
            </a:r>
          </a:p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Mae hynny’n golygu bod coed yn </a:t>
            </a:r>
            <a:r>
              <a:rPr lang="cy" sz="28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storfeydd ar gyfer carbon</a:t>
            </a: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, sy’n gallu ein helpu i leihau effeithiau newid hinsawdd.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782846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EAA443-2A0F-4D73-BB02-B33F9E258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250" y="314101"/>
            <a:ext cx="7886700" cy="1325563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Ar sail y canfyddiadau yn y wers ddiwethaf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286A4E-9484-464E-A3E9-08EA3EC4F6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9250" y="1835150"/>
            <a:ext cx="7886700" cy="4351338"/>
          </a:xfrm>
        </p:spPr>
        <p:txBody>
          <a:bodyPr>
            <a:normAutofit/>
          </a:bodyPr>
          <a:lstStyle/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Ewch at y coed a glustnodoch chi yn y wers ddiwethaf:</a:t>
            </a:r>
          </a:p>
          <a:p>
            <a:pPr marL="0" indent="0">
              <a:buNone/>
            </a:pPr>
            <a:r>
              <a:rPr lang="cy" sz="28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Defnyddiwch dâp mesur i fesur y pellter yr holl ffordd o amgylch boncyff y goeden ar uchder o 1.3 metr (tua uchder y frest) o’r ddaear. </a:t>
            </a:r>
          </a:p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Nodwch rywogaeth y goeden yn eich llyfr ac ysgrifennu’r cylchedd wrth ei ymyl.</a:t>
            </a:r>
          </a:p>
        </p:txBody>
      </p:sp>
    </p:spTree>
    <p:extLst>
      <p:ext uri="{BB962C8B-B14F-4D97-AF65-F5344CB8AC3E}">
        <p14:creationId xmlns:p14="http://schemas.microsoft.com/office/powerpoint/2010/main" val="3835963984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30B23C-3441-6AA8-3BB9-31733590C6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4916" y="308426"/>
            <a:ext cx="6754168" cy="5363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363202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1B939-F137-4E94-8BAB-DC2AE08A62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473" y="224445"/>
            <a:ext cx="7886700" cy="788242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Oedran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4BC35C-1C34-49DB-B037-59FE5785C6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2473" y="1258419"/>
            <a:ext cx="8609480" cy="4739715"/>
          </a:xfrm>
        </p:spPr>
        <p:txBody>
          <a:bodyPr>
            <a:normAutofit/>
          </a:bodyPr>
          <a:lstStyle/>
          <a:p>
            <a:r>
              <a:rPr lang="cy" sz="22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Rhannwch gylchedd y goeden â chyfradd ei thwf i gyfrifo ei hoedran. </a:t>
            </a:r>
          </a:p>
          <a:p>
            <a:r>
              <a:rPr lang="cy" sz="22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Mae rhai coed yn tyfu’n gynt nag eraill a’u cylchedd yn cynyddu 2.5cm bob blwyddyn ar gyfartaledd. </a:t>
            </a:r>
          </a:p>
          <a:p>
            <a:r>
              <a:rPr lang="cy" sz="22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Cyfraddau twf </a:t>
            </a:r>
          </a:p>
          <a:p>
            <a:pPr lvl="1"/>
            <a:r>
              <a:rPr lang="cy" sz="22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Celyn ac yw – 1.25cm y flwyddyn </a:t>
            </a:r>
          </a:p>
          <a:p>
            <a:pPr lvl="1"/>
            <a:r>
              <a:rPr lang="cy" sz="22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Derw – 1.88cm y flwyddyn </a:t>
            </a:r>
          </a:p>
          <a:p>
            <a:pPr lvl="1"/>
            <a:r>
              <a:rPr lang="cy" sz="22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Ynn, ffawydd, llwyfenni a chyll – 2.5cm y flwyddyn </a:t>
            </a:r>
          </a:p>
          <a:p>
            <a:pPr lvl="1"/>
            <a:r>
              <a:rPr lang="cy" sz="22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Masarn – 2.75cm y flwyddyn </a:t>
            </a:r>
          </a:p>
          <a:p>
            <a:pPr lvl="1"/>
            <a:r>
              <a:rPr lang="cy" sz="22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Pinwydd a phefrwydd – 3.13cm y flwyddyn </a:t>
            </a:r>
          </a:p>
          <a:p>
            <a:r>
              <a:rPr lang="cy" sz="22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Os yw’ch coeden chi o rywogaeth arall, defnyddiwch y gyfradd twf gyfartalog o </a:t>
            </a:r>
            <a:r>
              <a:rPr lang="cy" sz="22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2.5cm y flwyddyn.</a:t>
            </a:r>
            <a:endParaRPr lang="en-GB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2297254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D961A5-575A-4AF2-8178-5DA76C59A3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667" y="202612"/>
            <a:ext cx="7886700" cy="774700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Pwysau sych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F6E9E8-18A5-4582-AD5B-3863BACB2F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080440"/>
            <a:ext cx="7886700" cy="4351338"/>
          </a:xfrm>
        </p:spPr>
        <p:txBody>
          <a:bodyPr/>
          <a:lstStyle/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Defnyddiwch y tabl trosi i drosi cylchedd y goeden yn bwysau sych. 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6B7C9C3-4D34-A6BE-D397-03B1325957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7878" y="2161823"/>
            <a:ext cx="5828244" cy="201173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CAA0AAE-82BF-52BD-E9FF-BBF2B553DD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7878" y="4097206"/>
            <a:ext cx="5828244" cy="2170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64391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B9574A-74EC-4116-BD0E-3E3CA3630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045" y="313831"/>
            <a:ext cx="7886700" cy="799724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Carbon wedi’i Storio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7FE83F-6CC3-4174-8B41-0CFB08D9CC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8045" y="1253331"/>
            <a:ext cx="7886700" cy="4351338"/>
          </a:xfrm>
        </p:spPr>
        <p:txBody>
          <a:bodyPr>
            <a:normAutofit/>
          </a:bodyPr>
          <a:lstStyle/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Mae </a:t>
            </a:r>
            <a:r>
              <a:rPr lang="cy" sz="28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hanner pwysau sych y goeden </a:t>
            </a: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yn garbon, felly mae angen ichi rannu’r ateb â dau. </a:t>
            </a:r>
          </a:p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Bydd hynny’n dweud wrthoch chi faint o garbon sydd wedi’i storio yn y goeden. </a:t>
            </a:r>
          </a:p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Enghraifft Mae’r goeden â chylchedd o 150cm Yn ôl y tabl, ei phwysau sych felly yw tua 1964 cilogram. Drwy rannu hynny â dau, rydym yn canfod bod y goeden yn storio 982 cilogram o garbon. </a:t>
            </a:r>
          </a:p>
        </p:txBody>
      </p:sp>
    </p:spTree>
    <p:extLst>
      <p:ext uri="{BB962C8B-B14F-4D97-AF65-F5344CB8AC3E}">
        <p14:creationId xmlns:p14="http://schemas.microsoft.com/office/powerpoint/2010/main" val="2422438616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Microsoft Windows NT 10.0"/>
  <p:tag name="AS_RELEASE_DATE" val="2024.03.31"/>
  <p:tag name="AS_TITLE" val="Aspose.Slides for Java"/>
  <p:tag name="AS_VERSION" val="24.3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Calibri" panose="020F05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default FCC Template.potx" id="{D71ACEB9-F978-4FEF-AEB4-3F5F40C60A58}" vid="{D477FAC7-0ABB-4B81-B890-633858C4D28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Calibri" panose="020F05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Flintshire Template</Template>
  <TotalTime>5674</TotalTime>
  <Words>527</Words>
  <Application>Microsoft Office PowerPoint</Application>
  <PresentationFormat>On-screen Show (4:3)</PresentationFormat>
  <Paragraphs>49</Paragraphs>
  <Slides>11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Custom Design</vt:lpstr>
      <vt:lpstr>Prosiect Ôl Troed Carbon</vt:lpstr>
      <vt:lpstr>PowerPoint Presentation</vt:lpstr>
      <vt:lpstr>PowerPoint Presentation</vt:lpstr>
      <vt:lpstr>Cyfrifo Swm y Carbon wedi’i Storio mewn Coed</vt:lpstr>
      <vt:lpstr>Ar sail y canfyddiadau yn y wers ddiwethaf</vt:lpstr>
      <vt:lpstr>PowerPoint Presentation</vt:lpstr>
      <vt:lpstr>Oedran</vt:lpstr>
      <vt:lpstr>Pwysau sych</vt:lpstr>
      <vt:lpstr>Carbon wedi’i Storio</vt:lpstr>
      <vt:lpstr>Sut ydym yn cynhyrchu’r swm yma o garbon?</vt:lpstr>
      <vt:lpstr>PowerPoint Presentation</vt:lpstr>
    </vt:vector>
  </TitlesOfParts>
  <Company>Flintshire County Council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 Climate Toolkit</dc:title>
  <dc:creator>Ben Turpin</dc:creator>
  <cp:lastModifiedBy>Ben Turpin</cp:lastModifiedBy>
  <cp:revision>139</cp:revision>
  <dcterms:created xsi:type="dcterms:W3CDTF">2023-11-17T14:55:44Z</dcterms:created>
  <dcterms:modified xsi:type="dcterms:W3CDTF">2025-09-29T07:38:55Z</dcterms:modified>
</cp:coreProperties>
</file>