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17"/>
  </p:notesMasterIdLst>
  <p:sldIdLst>
    <p:sldId id="317" r:id="rId2"/>
    <p:sldId id="318" r:id="rId3"/>
    <p:sldId id="307" r:id="rId4"/>
    <p:sldId id="283" r:id="rId5"/>
    <p:sldId id="285" r:id="rId6"/>
    <p:sldId id="284" r:id="rId7"/>
    <p:sldId id="286" r:id="rId8"/>
    <p:sldId id="308" r:id="rId9"/>
    <p:sldId id="319" r:id="rId10"/>
    <p:sldId id="320" r:id="rId11"/>
    <p:sldId id="321" r:id="rId12"/>
    <p:sldId id="322" r:id="rId13"/>
    <p:sldId id="327" r:id="rId14"/>
    <p:sldId id="323" r:id="rId15"/>
    <p:sldId id="328" r:id="rId16"/>
  </p:sldIdLst>
  <p:sldSz cx="9144000" cy="6858000" type="screen4x3"/>
  <p:notesSz cx="6858000" cy="9144000"/>
  <p:custDataLst>
    <p:tags r:id="rId1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5" autoAdjust="0"/>
    <p:restoredTop sz="93711" autoAdjust="0"/>
  </p:normalViewPr>
  <p:slideViewPr>
    <p:cSldViewPr snapToGrid="0" snapToObjects="1">
      <p:cViewPr varScale="1">
        <p:scale>
          <a:sx n="119" d="100"/>
          <a:sy n="119" d="100"/>
        </p:scale>
        <p:origin x="1416" y="10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913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p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708" name="Google Shape;708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Show on board</a:t>
            </a:r>
            <a:r>
              <a:rPr lang="en-GB" baseline="0"/>
              <a:t> with joules if you wish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6E75BF-412A-45FA-B37E-C7C2023D50A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96042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Show on board</a:t>
            </a:r>
            <a:r>
              <a:rPr lang="en-GB" baseline="0"/>
              <a:t> with joules if you wish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6E75BF-412A-45FA-B37E-C7C2023D50A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99094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Do on whiteboard</a:t>
            </a:r>
          </a:p>
          <a:p>
            <a:r>
              <a:rPr lang="en-GB"/>
              <a:t>7000W</a:t>
            </a:r>
            <a:r>
              <a:rPr lang="en-GB" baseline="0"/>
              <a:t> = 7kW</a:t>
            </a:r>
          </a:p>
          <a:p>
            <a:r>
              <a:rPr lang="en-GB" baseline="0"/>
              <a:t>87 minutes = 1.45 h</a:t>
            </a:r>
          </a:p>
          <a:p>
            <a:endParaRPr lang="en-GB" baseline="0"/>
          </a:p>
          <a:p>
            <a:r>
              <a:rPr lang="en-GB" baseline="0"/>
              <a:t>= 101.5kWh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6E75BF-412A-45FA-B37E-C7C2023D50A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71840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Do on whiteboard</a:t>
            </a:r>
          </a:p>
          <a:p>
            <a:r>
              <a:rPr lang="en-GB"/>
              <a:t>7000W</a:t>
            </a:r>
            <a:r>
              <a:rPr lang="en-GB" baseline="0"/>
              <a:t> = 7kW</a:t>
            </a:r>
          </a:p>
          <a:p>
            <a:r>
              <a:rPr lang="en-GB" baseline="0"/>
              <a:t>87 minutes = 1.45 h</a:t>
            </a:r>
          </a:p>
          <a:p>
            <a:endParaRPr lang="en-GB" baseline="0"/>
          </a:p>
          <a:p>
            <a:r>
              <a:rPr lang="en-GB" baseline="0"/>
              <a:t>= 101.5kWh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6E75BF-412A-45FA-B37E-C7C2023D50A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00594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p5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714" name="Google Shape;714;p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058302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p6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826" name="Google Shape;826;p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56195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  <p:sldLayoutId id="2147483662" r:id="rId10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018" y="-146282"/>
            <a:ext cx="7886700" cy="1325563"/>
          </a:xfrm>
        </p:spPr>
        <p:txBody>
          <a:bodyPr>
            <a:normAutofit/>
          </a:bodyPr>
          <a:lstStyle/>
          <a:p>
            <a:r>
              <a:rPr lang="cy" sz="4400" b="0" i="0" u="none" strike="noStrike" cap="none" baseline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Prosiect Ôl Troed Carbon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9ACE387-6640-EDA3-65FF-36479E7C51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456" y="1751819"/>
            <a:ext cx="4987105" cy="332473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B59D825-5C36-8B7B-9316-615A540102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744149" y="2169262"/>
            <a:ext cx="1819586" cy="225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915411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D38977C-28B9-C8BF-60C4-0CAB473572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4969" y="296045"/>
            <a:ext cx="6354062" cy="380100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085C79-B348-18E3-A86F-91390C6EC1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4969" y="4413736"/>
            <a:ext cx="6373114" cy="95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12702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AED04-063E-43E8-81CB-863BEF72E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910" y="207472"/>
            <a:ext cx="7886700" cy="717440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Bil Ynni Enw’r Ysgol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6CC6C9-B1C9-435A-9066-B4B715A33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767" y="1253331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Ar gyfer y flwyddyn (Nodwch y Flwyddyn)</a:t>
            </a:r>
          </a:p>
          <a:p>
            <a:pPr marL="0" indent="0">
              <a:buNone/>
            </a:pPr>
            <a:endParaRPr lang="en-GB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Defnyddiwyd ‘ynni a ddefnyddiwyd’ kWh o ynni yn Enw’r Ysgol</a:t>
            </a:r>
          </a:p>
          <a:p>
            <a:pPr marL="0" indent="0">
              <a:buNone/>
            </a:pPr>
            <a:endParaRPr lang="cy" sz="2800" b="1" i="0" u="none" strike="noStrike" cap="none" baseline="0" dirty="0">
              <a:effectLst/>
              <a:uFill>
                <a:solidFill>
                  <a:prstClr val="black">
                    <a:alpha val="0"/>
                  </a:prstClr>
                </a:solidFill>
              </a:u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Cyfrifwch y bil am flwyddyn pe byddai’r pris fesul uned yn XXc </a:t>
            </a: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yn ogystal â</a:t>
            </a: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thâl dyddiol sefydlog o XXc (365 o ddiwrnodau mewn blwyddyn)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136135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AED04-063E-43E8-81CB-863BEF72E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931" y="207471"/>
            <a:ext cx="7886700" cy="706929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Bil Ynni Enw’r Ysgol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6CC6C9-B1C9-435A-9066-B4B715A33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931" y="1253331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cy" sz="280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Ynni a Ddefnyddiwyd x Pris Fesul Uned = XXc / 100 = £XX</a:t>
            </a:r>
          </a:p>
          <a:p>
            <a:pPr marL="0" indent="0">
              <a:buNone/>
            </a:pPr>
            <a:r>
              <a:rPr lang="cy" sz="280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YN OGYSTAL Â 365 o Daliadau Sefydlog = XXc/100=£XX</a:t>
            </a:r>
            <a:endParaRPr lang="en-GB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y" sz="280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Cyfanswm y Pris = £XX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39747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86"/>
          <p:cNvSpPr txBox="1">
            <a:spLocks noGrp="1"/>
          </p:cNvSpPr>
          <p:nvPr>
            <p:ph type="title"/>
          </p:nvPr>
        </p:nvSpPr>
        <p:spPr>
          <a:xfrm>
            <a:off x="199697" y="180091"/>
            <a:ext cx="8548767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Swm cyfwerth mewn carbon deuocsid</a:t>
            </a:r>
            <a:endParaRPr dirty="0"/>
          </a:p>
        </p:txBody>
      </p:sp>
      <p:sp>
        <p:nvSpPr>
          <p:cNvPr id="829" name="Google Shape;829;p86"/>
          <p:cNvSpPr txBox="1">
            <a:spLocks noGrp="1"/>
          </p:cNvSpPr>
          <p:nvPr>
            <p:ph type="body" idx="1"/>
          </p:nvPr>
        </p:nvSpPr>
        <p:spPr>
          <a:xfrm>
            <a:off x="395536" y="1488613"/>
            <a:ext cx="7920880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1000"/>
              </a:spcBef>
              <a:spcAft>
                <a:spcPct val="0"/>
              </a:spcAft>
              <a:buSzPts val="2240"/>
              <a:buChar char="►"/>
            </a:pP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Mesurir cyfanswm yr allyriadau nwyon tŷ gwydr mewn unedau o </a:t>
            </a:r>
            <a:r>
              <a:rPr lang="cy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fas sy’n gyfwerth â charbon deuocsid </a:t>
            </a: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(kgCO2eq). </a:t>
            </a:r>
          </a:p>
          <a:p>
            <a:pPr marL="342900" lvl="0" indent="-342900" algn="l" rtl="0">
              <a:spcBef>
                <a:spcPts val="1000"/>
              </a:spcBef>
              <a:spcAft>
                <a:spcPct val="0"/>
              </a:spcAft>
              <a:buSzPts val="2240"/>
              <a:buChar char="►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 rtl="0">
              <a:spcBef>
                <a:spcPts val="1000"/>
              </a:spcBef>
              <a:spcAft>
                <a:spcPct val="0"/>
              </a:spcAft>
              <a:buSzPts val="2240"/>
              <a:buChar char="►"/>
            </a:pP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Ar gyfer defnyddio trydan, y swm </a:t>
            </a:r>
            <a:r>
              <a:rPr lang="cy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kgCO</a:t>
            </a:r>
            <a:r>
              <a:rPr lang="cy" b="1" i="0" u="none" strike="noStrike" cap="none" baseline="-25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r>
              <a:rPr lang="cy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e/kWh yw 0.386</a:t>
            </a:r>
          </a:p>
          <a:p>
            <a:pPr marL="342900" lvl="0" indent="-342900" algn="l" rtl="0">
              <a:spcBef>
                <a:spcPts val="1000"/>
              </a:spcBef>
              <a:spcAft>
                <a:spcPct val="0"/>
              </a:spcAft>
              <a:buSzPts val="2240"/>
              <a:buChar char="►"/>
            </a:pP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 rtl="0">
              <a:spcBef>
                <a:spcPts val="1000"/>
              </a:spcBef>
              <a:spcAft>
                <a:spcPct val="0"/>
              </a:spcAft>
              <a:buSzPts val="2240"/>
              <a:buChar char="►"/>
            </a:pPr>
            <a:r>
              <a:rPr lang="cy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Cyfrifwch swm y kgCO</a:t>
            </a:r>
            <a:r>
              <a:rPr lang="cy" b="1" i="0" u="none" strike="noStrike" cap="none" baseline="-25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r>
              <a:rPr lang="cy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e ar gyfer Enw’r Ysgol yn ystod XXXX (Unedau a ddefnyddiwyd mewn cilowat-oriau x 0.386)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loud 7">
            <a:extLst>
              <a:ext uri="{FF2B5EF4-FFF2-40B4-BE49-F238E27FC236}">
                <a16:creationId xmlns:a16="http://schemas.microsoft.com/office/drawing/2014/main" id="{13B3311C-B562-4D2E-8E51-4D69BB98B546}"/>
              </a:ext>
            </a:extLst>
          </p:cNvPr>
          <p:cNvSpPr/>
          <p:nvPr/>
        </p:nvSpPr>
        <p:spPr>
          <a:xfrm>
            <a:off x="1008529" y="1532965"/>
            <a:ext cx="7506821" cy="4343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E46E89-9DCA-4180-B36D-3C5204307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726" y="204800"/>
            <a:ext cx="7886700" cy="1325563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Allyriadau Carbon Trydan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2CA868-27AF-404A-AFC1-A3396C4BE723}"/>
              </a:ext>
            </a:extLst>
          </p:cNvPr>
          <p:cNvSpPr txBox="1"/>
          <p:nvPr/>
        </p:nvSpPr>
        <p:spPr>
          <a:xfrm>
            <a:off x="2286000" y="2973533"/>
            <a:ext cx="4572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y" sz="50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XX</a:t>
            </a:r>
            <a:r>
              <a:rPr lang="cy" sz="5000" b="1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kgCO</a:t>
            </a:r>
            <a:r>
              <a:rPr lang="cy" sz="5000" b="1" i="0" u="none" strike="noStrike" cap="none" baseline="-2500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r>
              <a:rPr lang="cy" sz="5000" b="1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e</a:t>
            </a:r>
            <a:r>
              <a:rPr lang="cy" sz="50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endParaRPr lang="en-GB" sz="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82019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68468-7C2D-410C-89D9-EC3170A03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298" y="216855"/>
            <a:ext cx="7886700" cy="1325563"/>
          </a:xfrm>
        </p:spPr>
        <p:txBody>
          <a:bodyPr>
            <a:normAutofit/>
          </a:bodyPr>
          <a:lstStyle/>
          <a:p>
            <a:r>
              <a:rPr lang="cy" sz="40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Beth allem ei wneud i ddefnyddio llai o ynni yn yr ysgol?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AE93E7-8551-4EB6-840C-6AD404AAE9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1298" y="1677355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Gwnewch restr o’ch syniadau!</a:t>
            </a:r>
          </a:p>
        </p:txBody>
      </p:sp>
    </p:spTree>
    <p:extLst>
      <p:ext uri="{BB962C8B-B14F-4D97-AF65-F5344CB8AC3E}">
        <p14:creationId xmlns:p14="http://schemas.microsoft.com/office/powerpoint/2010/main" val="725498376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/>
          <p:nvPr/>
        </p:nvSpPr>
        <p:spPr>
          <a:xfrm>
            <a:off x="306400" y="372972"/>
            <a:ext cx="7050841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y" sz="4000" b="1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 Light"/>
                <a:ea typeface="Calibri Light"/>
                <a:cs typeface="Calibri Light"/>
              </a:rPr>
              <a:t>Gwers 4 – Adeiladau – Biliau Ynni</a:t>
            </a:r>
          </a:p>
        </p:txBody>
      </p:sp>
      <p:sp>
        <p:nvSpPr>
          <p:cNvPr id="12" name="Content Placeholder 6">
            <a:extLst>
              <a:ext uri="{FF2B5EF4-FFF2-40B4-BE49-F238E27FC236}">
                <a16:creationId xmlns:a16="http://schemas.microsoft.com/office/drawing/2014/main" id="{0105E050-1E22-4DA5-BA44-565B8049539C}"/>
              </a:ext>
            </a:extLst>
          </p:cNvPr>
          <p:cNvSpPr txBox="1"/>
          <p:nvPr/>
        </p:nvSpPr>
        <p:spPr>
          <a:xfrm>
            <a:off x="306400" y="1258302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y" b="1" dirty="0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I Ddechrau </a:t>
            </a:r>
            <a:r>
              <a:rPr lang="cy" dirty="0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O gwmpas y labordy, ceir amryw wahanol declynnau. Mae angen ichi ganfod ei bŵer drwy ddarllen y labeli a llenwi’r tabl. Defnyddiwch yr uned sydd ar y teclyn.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D926EE-82E0-440D-93F5-BD6F79DB2FF6}"/>
              </a:ext>
            </a:extLst>
          </p:cNvPr>
          <p:cNvSpPr txBox="1"/>
          <p:nvPr/>
        </p:nvSpPr>
        <p:spPr>
          <a:xfrm>
            <a:off x="2656026" y="5325712"/>
            <a:ext cx="4076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 gennych chi 15 munud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EC6144C-03C5-63F2-DB52-63F64A8217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7926312"/>
              </p:ext>
            </p:extLst>
          </p:nvPr>
        </p:nvGraphicFramePr>
        <p:xfrm>
          <a:off x="1076778" y="3445572"/>
          <a:ext cx="6990444" cy="193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7611">
                  <a:extLst>
                    <a:ext uri="{9D8B030D-6E8A-4147-A177-3AD203B41FA5}">
                      <a16:colId xmlns:a16="http://schemas.microsoft.com/office/drawing/2014/main" val="2449218072"/>
                    </a:ext>
                  </a:extLst>
                </a:gridCol>
                <a:gridCol w="1747611">
                  <a:extLst>
                    <a:ext uri="{9D8B030D-6E8A-4147-A177-3AD203B41FA5}">
                      <a16:colId xmlns:a16="http://schemas.microsoft.com/office/drawing/2014/main" val="1263064681"/>
                    </a:ext>
                  </a:extLst>
                </a:gridCol>
                <a:gridCol w="1747611">
                  <a:extLst>
                    <a:ext uri="{9D8B030D-6E8A-4147-A177-3AD203B41FA5}">
                      <a16:colId xmlns:a16="http://schemas.microsoft.com/office/drawing/2014/main" val="1619245037"/>
                    </a:ext>
                  </a:extLst>
                </a:gridCol>
                <a:gridCol w="1747611">
                  <a:extLst>
                    <a:ext uri="{9D8B030D-6E8A-4147-A177-3AD203B41FA5}">
                      <a16:colId xmlns:a16="http://schemas.microsoft.com/office/drawing/2014/main" val="36917253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Offer</a:t>
                      </a:r>
                      <a:r>
                        <a:rPr lang="cy" sz="18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 gaiff ei ddefnyddio ar gyfer gwresogi?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Pŵer (nodwch yr uned isod)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Pŵer (W)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17652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97875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4147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902527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p69"/>
          <p:cNvSpPr txBox="1">
            <a:spLocks noGrp="1"/>
          </p:cNvSpPr>
          <p:nvPr>
            <p:ph type="title"/>
          </p:nvPr>
        </p:nvSpPr>
        <p:spPr>
          <a:xfrm>
            <a:off x="204657" y="254513"/>
            <a:ext cx="6347713" cy="743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Talu am drydan</a:t>
            </a:r>
          </a:p>
        </p:txBody>
      </p:sp>
      <p:sp>
        <p:nvSpPr>
          <p:cNvPr id="711" name="Google Shape;711;p69"/>
          <p:cNvSpPr txBox="1">
            <a:spLocks noGrp="1"/>
          </p:cNvSpPr>
          <p:nvPr>
            <p:ph type="body" idx="1"/>
          </p:nvPr>
        </p:nvSpPr>
        <p:spPr>
          <a:xfrm>
            <a:off x="198839" y="1099730"/>
            <a:ext cx="8064896" cy="48927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indent="0"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Wrth dalu am drydan, rydych chi’n talu’r cwmni trydan i gynhyrchu foltedd ar gyfer ein prif gyflenwad trydan. </a:t>
            </a:r>
          </a:p>
          <a:p>
            <a:pPr marL="0" indent="0"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Mae’r cwmni wedyn yn codi tâl am y </a:t>
            </a: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nifer o oriau y defnyddiwch chi eich offer trydanol.</a:t>
            </a:r>
          </a:p>
          <a:p>
            <a:pPr marL="0" indent="0"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Cyfrifir swm yr ynni a ddefnyddir mewn </a:t>
            </a: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cilowat-oriau</a:t>
            </a: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(kWh) neu joules – dyna’r uned y mae cwmnïau trydan yn eu defnyddio i gyfrifo’ch bil. </a:t>
            </a:r>
          </a:p>
          <a:p>
            <a:pPr marL="0" lvl="0" indent="0" algn="ctr" rtl="0">
              <a:spcBef>
                <a:spcPts val="1000"/>
              </a:spcBef>
              <a:spcAft>
                <a:spcPct val="0"/>
              </a:spcAft>
              <a:buNone/>
            </a:pPr>
            <a:endParaRPr lang="en-GB" sz="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ctr" rtl="0">
              <a:spcBef>
                <a:spcPts val="1000"/>
              </a:spcBef>
              <a:spcAft>
                <a:spcPct val="0"/>
              </a:spcAft>
              <a:buSzPts val="2560"/>
              <a:buNone/>
            </a:pPr>
            <a:r>
              <a:rPr lang="cy" sz="32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Ynni a ddefnyddiwyd (kWh) = Pŵer (kW) x Amser (oriau)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ctr" rtl="0">
              <a:spcBef>
                <a:spcPts val="1000"/>
              </a:spcBef>
              <a:spcAft>
                <a:spcPct val="0"/>
              </a:spcAft>
              <a:buNone/>
            </a:pPr>
            <a:endParaRPr lang="en-GB" sz="1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ctr" rtl="0">
              <a:spcBef>
                <a:spcPts val="1000"/>
              </a:spcBef>
              <a:spcAft>
                <a:spcPct val="0"/>
              </a:spcAft>
              <a:buSzPts val="2560"/>
              <a:buNone/>
            </a:pPr>
            <a:endParaRPr sz="3200" dirty="0">
              <a:solidFill>
                <a:schemeClr val="dk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102" y="205582"/>
            <a:ext cx="7886700" cy="754856"/>
          </a:xfrm>
        </p:spPr>
        <p:txBody>
          <a:bodyPr/>
          <a:lstStyle/>
          <a:p>
            <a:r>
              <a:rPr lang="cy" sz="44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ea typeface="Arial"/>
              </a:rPr>
              <a:t>Cyfrifiad enghreifftiol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29102" y="1179186"/>
            <a:ext cx="6387358" cy="254476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Defnyddio popty â chyfradd pŵer o 12kW am awr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Ynni a ddefnyddiwyd mewn cilowat-oriau = 12kW x 1 awr	     </a:t>
            </a:r>
          </a:p>
          <a:p>
            <a:pPr marL="0" indent="0"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= 12kWh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A46DAC-8F69-4A14-B37F-D1A82AB8B6ED}"/>
              </a:ext>
            </a:extLst>
          </p:cNvPr>
          <p:cNvSpPr txBox="1"/>
          <p:nvPr/>
        </p:nvSpPr>
        <p:spPr>
          <a:xfrm>
            <a:off x="0" y="4203818"/>
            <a:ext cx="66164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spcBef>
                <a:spcPts val="1000"/>
              </a:spcBef>
              <a:spcAft>
                <a:spcPct val="0"/>
              </a:spcAft>
              <a:buSzPts val="2560"/>
              <a:buNone/>
            </a:pPr>
            <a:r>
              <a:rPr lang="cy" sz="24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 Light"/>
                <a:cs typeface="Arial" panose="020B0604020202020204" pitchFamily="34" charset="0"/>
              </a:rPr>
              <a:t>Ynni a ddefnyddiwyd (kWh) = Pŵer (kW) x Amser (oriau)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92592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935" y="154919"/>
            <a:ext cx="7886700" cy="822961"/>
          </a:xfrm>
        </p:spPr>
        <p:txBody>
          <a:bodyPr/>
          <a:lstStyle/>
          <a:p>
            <a:r>
              <a:rPr lang="cy" sz="44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ea typeface="Arial"/>
              </a:rPr>
              <a:t>Cyfrifiad enghreifftiol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7503" y="1368972"/>
            <a:ext cx="661646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Defnyddio gliniadur â chyfradd pŵer o 6kW am 3 awr</a:t>
            </a:r>
          </a:p>
          <a:p>
            <a:pPr marL="0" indent="0">
              <a:buNone/>
            </a:pPr>
            <a:endParaRPr lang="cy" sz="2800" b="0" i="0" u="none" strike="noStrike" cap="none" baseline="0" dirty="0">
              <a:effectLst/>
              <a:uFill>
                <a:solidFill>
                  <a:prstClr val="black">
                    <a:alpha val="0"/>
                  </a:prstClr>
                </a:solidFill>
              </a:u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cy" dirty="0">
              <a:uFill>
                <a:solidFill>
                  <a:prstClr val="black">
                    <a:alpha val="0"/>
                  </a:prstClr>
                </a:solidFill>
              </a:u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cy" sz="2800" b="0" i="0" u="none" strike="noStrike" cap="none" baseline="0" dirty="0">
              <a:effectLst/>
              <a:uFill>
                <a:solidFill>
                  <a:prstClr val="black">
                    <a:alpha val="0"/>
                  </a:prstClr>
                </a:solidFill>
              </a:u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Ynni a ddefnyddiwyd mewn cilowat-oriau = 6kW x 3 awr</a:t>
            </a:r>
          </a:p>
          <a:p>
            <a:pPr marL="0" indent="0"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	= 18kWh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F1110E-51A5-47BB-A599-D19AC4C07708}"/>
              </a:ext>
            </a:extLst>
          </p:cNvPr>
          <p:cNvSpPr txBox="1"/>
          <p:nvPr/>
        </p:nvSpPr>
        <p:spPr>
          <a:xfrm>
            <a:off x="126935" y="2532467"/>
            <a:ext cx="66164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spcBef>
                <a:spcPts val="1000"/>
              </a:spcBef>
              <a:spcAft>
                <a:spcPct val="0"/>
              </a:spcAft>
              <a:buSzPts val="2560"/>
              <a:buNone/>
            </a:pPr>
            <a:r>
              <a:rPr lang="cy" sz="2400" b="1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Ynni a ddefnyddiwyd (kWh) = Pŵer (kW) x Amser (oriau)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75865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003" y="228916"/>
            <a:ext cx="7886700" cy="759058"/>
          </a:xfrm>
        </p:spPr>
        <p:txBody>
          <a:bodyPr/>
          <a:lstStyle/>
          <a:p>
            <a:r>
              <a:rPr lang="cy" sz="4400" b="1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ea typeface="Arial"/>
              </a:rPr>
              <a:t>Cyfrifiad enghreifftiol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15153" y="1400504"/>
            <a:ext cx="77724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Defnyddio microdon â chyfradd pŵer o 7kW am 87 munud 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7EAB3C-67DB-4F06-AC31-13380CCEFDCE}"/>
              </a:ext>
            </a:extLst>
          </p:cNvPr>
          <p:cNvSpPr txBox="1"/>
          <p:nvPr/>
        </p:nvSpPr>
        <p:spPr>
          <a:xfrm>
            <a:off x="23339" y="2738836"/>
            <a:ext cx="85951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spcBef>
                <a:spcPts val="1000"/>
              </a:spcBef>
              <a:spcAft>
                <a:spcPct val="0"/>
              </a:spcAft>
              <a:buSzPts val="2560"/>
              <a:buNone/>
            </a:pPr>
            <a:r>
              <a:rPr lang="cy" sz="2400" b="1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Ynni a ddefnyddiwyd (kWh) = Pŵer (kW) x Amser (oriau)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57551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125" y="23814"/>
            <a:ext cx="8259856" cy="1325563"/>
          </a:xfrm>
        </p:spPr>
        <p:txBody>
          <a:bodyPr/>
          <a:lstStyle/>
          <a:p>
            <a:r>
              <a:rPr lang="cy" sz="44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Cyfrifo’r bil trydan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85800" y="1349378"/>
            <a:ext cx="7772400" cy="18193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Codir tâl am bob cilowat-awr, dyweder 7c.</a:t>
            </a:r>
          </a:p>
          <a:p>
            <a:pPr marL="0" indent="0"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Y cyfan sydd angen ei wneud yw </a:t>
            </a: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lluosi swm yr ynni a ddefnyddiwyd mewn cilowat-oriau (kWh)</a:t>
            </a: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 â’r pris fesul uned. 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Content Placeholder 6">
            <a:extLst>
              <a:ext uri="{FF2B5EF4-FFF2-40B4-BE49-F238E27FC236}">
                <a16:creationId xmlns:a16="http://schemas.microsoft.com/office/drawing/2014/main" id="{66AD005F-7648-4D5F-9572-FFDBBF9780DA}"/>
              </a:ext>
            </a:extLst>
          </p:cNvPr>
          <p:cNvSpPr txBox="1"/>
          <p:nvPr/>
        </p:nvSpPr>
        <p:spPr>
          <a:xfrm>
            <a:off x="693111" y="2851850"/>
            <a:ext cx="661646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Defnyddio gliniadur â chyfradd pŵer o 6kW am 3 awr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Ynni a ddefnyddiwyd mewn cilowat-oriau = 6kW x 3 awr = 18kWh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Pris = 18kWh x 7c = 126c = </a:t>
            </a: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£1.26</a:t>
            </a:r>
          </a:p>
        </p:txBody>
      </p:sp>
    </p:spTree>
    <p:extLst>
      <p:ext uri="{BB962C8B-B14F-4D97-AF65-F5344CB8AC3E}">
        <p14:creationId xmlns:p14="http://schemas.microsoft.com/office/powerpoint/2010/main" val="16574465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p70"/>
          <p:cNvSpPr txBox="1">
            <a:spLocks noGrp="1"/>
          </p:cNvSpPr>
          <p:nvPr>
            <p:ph type="title"/>
          </p:nvPr>
        </p:nvSpPr>
        <p:spPr>
          <a:xfrm>
            <a:off x="302507" y="189696"/>
            <a:ext cx="6347713" cy="7352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Cyfrifiad enghreifftiol</a:t>
            </a:r>
            <a:endParaRPr dirty="0"/>
          </a:p>
        </p:txBody>
      </p:sp>
      <p:sp>
        <p:nvSpPr>
          <p:cNvPr id="717" name="Google Shape;717;p70"/>
          <p:cNvSpPr txBox="1">
            <a:spLocks noGrp="1"/>
          </p:cNvSpPr>
          <p:nvPr>
            <p:ph type="body" idx="1"/>
          </p:nvPr>
        </p:nvSpPr>
        <p:spPr>
          <a:xfrm>
            <a:off x="302507" y="1284837"/>
            <a:ext cx="7920880" cy="1940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SzPts val="2560"/>
              <a:buNone/>
            </a:pPr>
            <a:r>
              <a:rPr lang="cy" sz="32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Cadw tân trydan 2500W ynghynn am 4 awr. Cyfrifwch swm yr ynni a ddefnyddiwyd yn y cyfnod hwnnw a’r pris am ddefnyddio’r teclyn os mai pris 1 uned yw 9 ceiniog. </a:t>
            </a:r>
            <a:endParaRPr sz="4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365201-5A76-4458-8A28-4C60CC20E69F}"/>
              </a:ext>
            </a:extLst>
          </p:cNvPr>
          <p:cNvSpPr txBox="1"/>
          <p:nvPr/>
        </p:nvSpPr>
        <p:spPr>
          <a:xfrm>
            <a:off x="302507" y="3404177"/>
            <a:ext cx="2059289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Tx/>
              <a:buFont typeface="Trebuchet MS"/>
              <a:buNone/>
            </a:pP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Trebuchet MS"/>
                <a:ea typeface="Trebuchet MS"/>
                <a:cs typeface="Trebuchet MS"/>
              </a:rPr>
              <a:t>1000W = 1kW</a:t>
            </a:r>
            <a:endParaRPr lang="en-GB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6297B7-D0D6-43D1-8DCA-1CF6A44B31D3}"/>
              </a:ext>
            </a:extLst>
          </p:cNvPr>
          <p:cNvSpPr txBox="1"/>
          <p:nvPr/>
        </p:nvSpPr>
        <p:spPr>
          <a:xfrm>
            <a:off x="-261610" y="4089556"/>
            <a:ext cx="8484997" cy="636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spcBef>
                <a:spcPts val="1000"/>
              </a:spcBef>
              <a:spcAft>
                <a:spcPct val="0"/>
              </a:spcAft>
              <a:buSzPts val="2560"/>
              <a:buNone/>
            </a:pPr>
            <a:r>
              <a:rPr lang="cy" sz="24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Ynni a ddefnyddiwyd (kWh) = Pŵer (kW) x Amser (oriau)</a:t>
            </a:r>
            <a:endParaRPr lang="en-US" sz="2400" dirty="0"/>
          </a:p>
          <a:p>
            <a:pPr marL="0" lvl="0" indent="0" algn="ctr" rtl="0">
              <a:spcBef>
                <a:spcPts val="1000"/>
              </a:spcBef>
              <a:spcAft>
                <a:spcPct val="0"/>
              </a:spcAft>
              <a:buNone/>
            </a:pPr>
            <a:endParaRPr lang="en-GB" sz="3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F019B5-CC74-47A3-9508-9A09EEF61A54}"/>
              </a:ext>
            </a:extLst>
          </p:cNvPr>
          <p:cNvSpPr txBox="1"/>
          <p:nvPr/>
        </p:nvSpPr>
        <p:spPr>
          <a:xfrm>
            <a:off x="302507" y="4736028"/>
            <a:ext cx="74167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Pris = Swm yr ynni a ddefnyddiwyd x pris fesul uned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711445938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D87F4-1E5F-409B-93F4-D5E0144EE3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949" y="230141"/>
            <a:ext cx="7886700" cy="736811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Cwblhau’r Bil Trydan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CF5753-247D-EDCB-9CFE-18FBC0C74B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443" y="1409418"/>
            <a:ext cx="6373114" cy="403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95808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Microsoft Windows NT 10.0"/>
  <p:tag name="AS_RELEASE_DATE" val="2024.03.31"/>
  <p:tag name="AS_TITLE" val="Aspose.Slides for Java"/>
  <p:tag name="AS_VERSION" val="24.3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5694</TotalTime>
  <Words>616</Words>
  <Application>Microsoft Office PowerPoint</Application>
  <PresentationFormat>On-screen Show (4:3)</PresentationFormat>
  <Paragraphs>83</Paragraphs>
  <Slides>15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Trebuchet MS</vt:lpstr>
      <vt:lpstr>Custom Design</vt:lpstr>
      <vt:lpstr>Prosiect Ôl Troed Carbon</vt:lpstr>
      <vt:lpstr>PowerPoint Presentation</vt:lpstr>
      <vt:lpstr>Talu am drydan</vt:lpstr>
      <vt:lpstr>Cyfrifiad enghreifftiol</vt:lpstr>
      <vt:lpstr>Cyfrifiad enghreifftiol</vt:lpstr>
      <vt:lpstr>Cyfrifiad enghreifftiol</vt:lpstr>
      <vt:lpstr>Cyfrifo’r bil trydan</vt:lpstr>
      <vt:lpstr>Cyfrifiad enghreifftiol</vt:lpstr>
      <vt:lpstr>Cwblhau’r Bil Trydan</vt:lpstr>
      <vt:lpstr>PowerPoint Presentation</vt:lpstr>
      <vt:lpstr>Bil Ynni Enw’r Ysgol</vt:lpstr>
      <vt:lpstr>Bil Ynni Enw’r Ysgol</vt:lpstr>
      <vt:lpstr>Swm cyfwerth mewn carbon deuocsid</vt:lpstr>
      <vt:lpstr>Allyriadau Carbon Trydan</vt:lpstr>
      <vt:lpstr>Beth allem ei wneud i ddefnyddio llai o ynni yn yr ysgol?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139</cp:revision>
  <dcterms:created xsi:type="dcterms:W3CDTF">2023-11-17T14:55:44Z</dcterms:created>
  <dcterms:modified xsi:type="dcterms:W3CDTF">2025-09-29T07:31:33Z</dcterms:modified>
</cp:coreProperties>
</file>