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7"/>
  </p:notesMasterIdLst>
  <p:sldIdLst>
    <p:sldId id="317" r:id="rId2"/>
    <p:sldId id="318" r:id="rId3"/>
    <p:sldId id="373" r:id="rId4"/>
    <p:sldId id="358" r:id="rId5"/>
    <p:sldId id="382" r:id="rId6"/>
    <p:sldId id="375" r:id="rId7"/>
    <p:sldId id="383" r:id="rId8"/>
    <p:sldId id="374" r:id="rId9"/>
    <p:sldId id="376" r:id="rId10"/>
    <p:sldId id="377" r:id="rId11"/>
    <p:sldId id="378" r:id="rId12"/>
    <p:sldId id="379" r:id="rId13"/>
    <p:sldId id="380" r:id="rId14"/>
    <p:sldId id="381" r:id="rId15"/>
    <p:sldId id="284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4340" autoAdjust="0"/>
  </p:normalViewPr>
  <p:slideViewPr>
    <p:cSldViewPr snapToGrid="0" snapToObjects="1">
      <p:cViewPr varScale="1">
        <p:scale>
          <a:sx n="104" d="100"/>
          <a:sy n="104" d="100"/>
        </p:scale>
        <p:origin x="1866" y="108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839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891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5E66CD-58F5-E793-B6D6-171CDCB09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6C9CE9-40A8-4C3C-E4C4-91A68A89D0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512194-395A-312D-D997-EF041216B7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89604-A909-E01C-6051-7C6EAB713F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446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Video: Pew (2016). What Is Ocean Acidification? | A Cartoon Crash Course. Available at: https://www.youtube.com/watch?v=ogZkV-Yj7Hc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046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923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gZkV-Yj7Hc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310311"/>
            <a:ext cx="7886700" cy="934289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969B2A-4995-8496-8332-9EE18BC62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1" y="1734670"/>
            <a:ext cx="5082988" cy="33886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8ACDCF-9F0C-028F-4A75-25BA244D57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379323" y="2054972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65339-3376-48F0-ABC8-542E313E1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6" y="362884"/>
            <a:ext cx="7833166" cy="435133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cy" sz="1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Gotham"/>
                <a:cs typeface="Arial" panose="020B0604020202020204" pitchFamily="34" charset="0"/>
              </a:rPr>
              <a:t>Gweithgaredd 1</a:t>
            </a: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Gotham"/>
                <a:cs typeface="Arial" panose="020B0604020202020204" pitchFamily="34" charset="0"/>
              </a:rPr>
              <a:t> 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Rhowch tua 125 cm</a:t>
            </a:r>
            <a:r>
              <a:rPr lang="cy" sz="16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3</a:t>
            </a: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 o ddŵr mewn fflasg gonigol 250 cm</a:t>
            </a:r>
            <a:r>
              <a:rPr lang="cy" sz="16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3</a:t>
            </a: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. 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Ychwanegwch bump neu chwech o ddiferion o ddangosydd thymolphthalein at y dŵr.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Ychwanegwch ddigon o hydoddiant sodiwm hydrocsid (tua dau neu dri o ddiferion) i greu lliw glas.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Siaradwch neu chwythwch yn ysgafn i mewn i’r fflasg – hynny yw, ychwanegwch y carbon deuocsid.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Daliwch ati i ychwanegu carbon deuocsid nes y gwelwch fod y lliw’n newid.</a:t>
            </a:r>
          </a:p>
          <a:p>
            <a:pPr algn="l">
              <a:buFont typeface="+mj-lt"/>
              <a:buAutoNum type="arabicPeriod"/>
            </a:pPr>
            <a:endParaRPr lang="cy" sz="16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Source Sans Pro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cy" sz="1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Gotham"/>
                <a:cs typeface="Arial" panose="020B0604020202020204" pitchFamily="34" charset="0"/>
              </a:rPr>
              <a:t>Gweithgaredd 2</a:t>
            </a: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Gotham"/>
                <a:cs typeface="Arial" panose="020B0604020202020204" pitchFamily="34" charset="0"/>
              </a:rPr>
              <a:t> 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Rhowch tua 125 cm</a:t>
            </a:r>
            <a:r>
              <a:rPr lang="cy" sz="16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3</a:t>
            </a: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 o ddŵr mewn fflasg gonigol 250 cm</a:t>
            </a:r>
            <a:r>
              <a:rPr lang="cy" sz="1600" b="0" i="0" u="none" strike="noStrike" cap="none" baseline="30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3</a:t>
            </a: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. 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Ychwanegwch un neu ddau o ddiferion o ffenol coch at y dŵr.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Ychwanegwch ddau ddiferyn o hydoddiant sodiwm hydrocsid i greu hydoddiant coch.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Siaradwch neu chwythwch yn ysgafn i mewn i’r fflasg – hynny yw, ychwanegwch y carbon deuocsid.</a:t>
            </a:r>
          </a:p>
          <a:p>
            <a:pPr algn="l">
              <a:buFont typeface="+mj-lt"/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Daliwch ati i ychwanegu carbon deuocsid nes y gwelwch fod y lliw’n newid.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97298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0C89B-708D-4819-BAC3-8D29FE32E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250" y="332469"/>
            <a:ext cx="7886700" cy="7851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Cwestiynau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1A103-3E73-4CCB-BE76-3308BCE20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250" y="1513569"/>
            <a:ext cx="7886700" cy="4351338"/>
          </a:xfrm>
        </p:spPr>
        <p:txBody>
          <a:bodyPr>
            <a:normAutofit/>
          </a:bodyPr>
          <a:lstStyle/>
          <a:p>
            <a:pPr algn="l">
              <a:buFont typeface="+mj-lt"/>
              <a:buAutoNum type="arabicPeriod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Pam nad yw’r lliw’n newid yn syth?</a:t>
            </a:r>
          </a:p>
          <a:p>
            <a:pPr algn="l">
              <a:buFont typeface="+mj-lt"/>
              <a:buAutoNum type="arabicPeriod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Beth yw’r rheswm dros ychwanegu ychydig ddiferion o hydoddiant sodiwm hydrocsid (NaOH) cyn pob arbrawf? 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71096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0C89B-708D-4819-BAC3-8D29FE32E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350" y="332469"/>
            <a:ext cx="7886700" cy="9121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Atebion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1A103-3E73-4CCB-BE76-3308BCE20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350" y="1564369"/>
            <a:ext cx="7886700" cy="4351338"/>
          </a:xfrm>
        </p:spPr>
        <p:txBody>
          <a:bodyPr>
            <a:normAutofit/>
          </a:bodyPr>
          <a:lstStyle/>
          <a:p>
            <a:pPr algn="l">
              <a:buFont typeface="+mj-lt"/>
              <a:buAutoNum type="arabicPeriod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Dim ond ychydig bach o garbon deuocsid sydd ymhob anadl, ac felly mae angen anadlu droeon i greu adwaith â’r alcali.</a:t>
            </a:r>
          </a:p>
          <a:p>
            <a:pPr algn="l">
              <a:buFont typeface="+mj-lt"/>
              <a:buAutoNum type="arabicPeriod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Er mwyn sicrhau bod yr hydoddiant ychydig yn alcalïaidd ar y dechrau a niwtraleiddio unrhyw CO</a:t>
            </a:r>
            <a:r>
              <a:rPr lang="cy" sz="28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Source Sans Pro"/>
                <a:cs typeface="Arial" panose="020B0604020202020204" pitchFamily="34" charset="0"/>
              </a:rPr>
              <a:t> neu asid arall yn y gymysgedd cyn cychwyn.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22019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0B86C-F8BB-4AD0-B2E5-2F977374C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50" y="314777"/>
            <a:ext cx="7886700" cy="7978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Amser Ymchwilio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3A597-1057-43EC-87AB-E9083E4DD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650" y="1538969"/>
            <a:ext cx="7886700" cy="4351338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Pan mae dŵr môr yn mynd yn fwy asidig, mae’n achosi dwy broblem fawr i organebau sy’n ffurfio’u cregyn eu hunain, fel cregyn bylchog, wystrys a chwrel:</a:t>
            </a:r>
          </a:p>
          <a:p>
            <a:endParaRPr lang="cy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Mae’n mynd yn anos i’r organebau hynny ffurfio eu cregyn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Os yw’r dŵr yn mynd yn rhy asidig, gall cregyn arferol adweithio â’r dŵr a pheri i’r gragen ddadelfennu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16638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01008-95DF-41E2-9C83-591D0297A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" y="433946"/>
            <a:ext cx="7886700" cy="629304"/>
          </a:xfrm>
        </p:spPr>
        <p:txBody>
          <a:bodyPr>
            <a:noAutofit/>
          </a:bodyPr>
          <a:lstStyle/>
          <a:p>
            <a:r>
              <a:rPr lang="cy" sz="4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Dyluniwch eich arbrawf eich hun!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225CC-9DF0-42D3-9523-A0A6AA229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1253331"/>
            <a:ext cx="7886700" cy="4351338"/>
          </a:xfrm>
        </p:spPr>
        <p:txBody>
          <a:bodyPr>
            <a:normAutofit/>
          </a:bodyPr>
          <a:lstStyle/>
          <a:p>
            <a:pPr algn="l" fontAlgn="base"/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Fe gewch chi gyfle i ddefnyddio cyfarpar a deunyddiau o’r rhestr isod. Eich tasg, yn eich grwpiau, yw dylunio arbrawf sy’n profi’r rhagdybiaeth ganlynol:</a:t>
            </a:r>
          </a:p>
          <a:p>
            <a:pPr marL="0" indent="0" algn="l" fontAlgn="base">
              <a:buNone/>
            </a:pPr>
            <a:r>
              <a:rPr lang="cy" sz="2400" b="1" i="1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“Bydd cynnydd yn asidedd dŵr hallt (gostyngiad mewn pH) yn newid strwythur cregyn calsiwm carbonad”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B776E2-31EF-4A91-B69E-95FDD8B36700}"/>
              </a:ext>
            </a:extLst>
          </p:cNvPr>
          <p:cNvSpPr txBox="1"/>
          <p:nvPr/>
        </p:nvSpPr>
        <p:spPr>
          <a:xfrm>
            <a:off x="400050" y="3828768"/>
            <a:ext cx="7886700" cy="2563348"/>
          </a:xfrm>
          <a:prstGeom prst="rect">
            <a:avLst/>
          </a:prstGeom>
        </p:spPr>
        <p:txBody>
          <a:bodyPr vert="horz" lIns="91440" tIns="45720" rIns="91440" bIns="45720" numCol="2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Dŵr môr neu ddŵr a halen (gallwch wneud hwn eich hun)</a:t>
            </a:r>
          </a:p>
          <a:p>
            <a:pPr fontAlgn="base"/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Papur litmws/Dangosydd</a:t>
            </a:r>
          </a:p>
          <a:p>
            <a:pPr fontAlgn="base"/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Cregyn môr neu wyau</a:t>
            </a:r>
          </a:p>
          <a:p>
            <a:pPr fontAlgn="base"/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Biceri</a:t>
            </a:r>
          </a:p>
          <a:p>
            <a:pPr fontAlgn="base"/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Gwellt yfed</a:t>
            </a:r>
          </a:p>
          <a:p>
            <a:pPr fontAlgn="base"/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Asid</a:t>
            </a:r>
          </a:p>
          <a:p>
            <a:pPr fontAlgn="base"/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Stopwats</a:t>
            </a:r>
          </a:p>
          <a:p>
            <a:pPr fontAlgn="base"/>
            <a:r>
              <a:rPr lang="cy" sz="2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ag-book"/>
                <a:cs typeface="Arial" panose="020B0604020202020204" pitchFamily="34" charset="0"/>
              </a:rPr>
              <a:t>Silindr mesur</a:t>
            </a: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59985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92369A3-3329-4DFD-862C-159082890B85}"/>
              </a:ext>
            </a:extLst>
          </p:cNvPr>
          <p:cNvSpPr/>
          <p:nvPr/>
        </p:nvSpPr>
        <p:spPr>
          <a:xfrm>
            <a:off x="2081915" y="1654727"/>
            <a:ext cx="4444410" cy="3370523"/>
          </a:xfrm>
          <a:prstGeom prst="round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418E77-CB08-4115-B0DC-59A2F6F79066}"/>
              </a:ext>
            </a:extLst>
          </p:cNvPr>
          <p:cNvSpPr txBox="1"/>
          <p:nvPr/>
        </p:nvSpPr>
        <p:spPr>
          <a:xfrm>
            <a:off x="244548" y="233916"/>
            <a:ext cx="747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 – neges Whatsapp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9C6B59-462C-4F1F-B28A-1E22E56DA1B8}"/>
              </a:ext>
            </a:extLst>
          </p:cNvPr>
          <p:cNvSpPr txBox="1"/>
          <p:nvPr/>
        </p:nvSpPr>
        <p:spPr>
          <a:xfrm>
            <a:off x="2214229" y="2062715"/>
            <a:ext cx="39606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Ysgrifennwch neges Whatsapp at eich ffrind yn sôn am beth ddysgoch chi yn y wers hon!!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0802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316978" y="279573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sz="40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15 – Beth sydd i’w wneud ynglŷn â CO</a:t>
            </a:r>
            <a:r>
              <a:rPr lang="cy" sz="4000" b="0" i="0" u="none" strike="noStrike" cap="none" baseline="-2500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2</a:t>
            </a:r>
            <a:r>
              <a:rPr lang="cy" sz="40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DDECFF-37C4-96B9-9D81-8E342BED5F5E}"/>
              </a:ext>
            </a:extLst>
          </p:cNvPr>
          <p:cNvSpPr txBox="1"/>
          <p:nvPr/>
        </p:nvSpPr>
        <p:spPr>
          <a:xfrm>
            <a:off x="419100" y="1739788"/>
            <a:ext cx="83058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600" b="1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Cywir neu Anghywir?</a:t>
            </a:r>
          </a:p>
          <a:p>
            <a:endParaRPr lang="cy" sz="16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Darllenwch y datganiadau isod ynglŷn â charbon deuocsid. Nodwch bob un yn gywir (C) neu’n anghywir (A).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____ Nwy yw carbon deuocsid sydd wedi’i wneud o ddau o atomau carbon ac un atom ocsigen.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____ Mae carbon deuocsid yn fath o fetel a geir yn ddwfn o dan y môr.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____ Mae bodau dynol ac anifeiliaid eraill yn anadlu carbon deuocsid allan.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____ Mae planhigion, gan gynnwys plancton, yn amsugno carbon deuocsid a’i ddefnyddio drwy broses o’r enw ffotosynthesis i droi golau’r haul yn egni sy’n hybu eu twf.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____ Mae llosgi tanwydd ffosil fel petrolewm a nwy naturiol yn rhyddhau carbon deuocsid i’r atmosffer.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09550" y="239030"/>
            <a:ext cx="83058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15 – Beth sydd i’w wneud ynglŷn â CO</a:t>
            </a:r>
            <a:r>
              <a:rPr lang="cy" b="0" i="0" u="none" strike="noStrike" cap="none" baseline="-2500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2</a:t>
            </a:r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F6B733-A8B2-0DC6-BF3D-2DBA096DB8CD}"/>
              </a:ext>
            </a:extLst>
          </p:cNvPr>
          <p:cNvSpPr txBox="1"/>
          <p:nvPr/>
        </p:nvSpPr>
        <p:spPr>
          <a:xfrm>
            <a:off x="209550" y="1815988"/>
            <a:ext cx="83058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600" b="1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Cywir neu Anghywir?</a:t>
            </a:r>
          </a:p>
          <a:p>
            <a:endParaRPr lang="cy" sz="1600" b="0" i="0" u="none" strike="noStrike" cap="none" baseline="0" dirty="0">
              <a:solidFill>
                <a:srgbClr val="000000"/>
              </a:solidFill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r>
              <a:rPr lang="cy" sz="16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Darllenwch y datganiadau isod ynglŷn â charbon deuocsid. Nodwch bob un yn gywir (C) neu’n anghywir (A).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_A_</a:t>
            </a:r>
            <a:r>
              <a:rPr lang="cy" sz="16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Nwy yw carbon deuocsid sydd wedi’i wneud o ddau o atomau carbon ac un atom ocsigen.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_A_</a:t>
            </a:r>
            <a:r>
              <a:rPr lang="cy" sz="16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Mae carbon deuocsid yn fath o fetel a geir yn ddwfn o dan y môr.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_C_</a:t>
            </a:r>
            <a:r>
              <a:rPr lang="cy" sz="16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Mae bodau dynol ac anifeiliaid eraill yn anadlu carbon deuocsid allan.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_C_</a:t>
            </a:r>
            <a:r>
              <a:rPr lang="cy" sz="16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Mae planhigion, gan gynnwys plancton, yn amsugno carbon deuocsid a’i ddefnyddio drwy broses o’r enw ffotosynthesis i droi golau’r haul yn egni sy’n hybu eu twf.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0" i="0" u="sng" strike="noStrike" cap="none" baseline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_C_</a:t>
            </a:r>
            <a:r>
              <a:rPr lang="cy" sz="16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Mae llosgi tanwydd ffosil fel petrolewm a nwy naturiol yn rhyddhau carbon deuocsid i’r atmosffer.</a:t>
            </a:r>
          </a:p>
        </p:txBody>
      </p:sp>
    </p:spTree>
    <p:extLst>
      <p:ext uri="{BB962C8B-B14F-4D97-AF65-F5344CB8AC3E}">
        <p14:creationId xmlns:p14="http://schemas.microsoft.com/office/powerpoint/2010/main" val="310470173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06" y="171296"/>
            <a:ext cx="7886700" cy="92991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Cadw pH mewn cof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8CCA1A-2144-4624-BDE6-C5019DD30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798" y="1315823"/>
            <a:ext cx="4071120" cy="1801131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lythyren sy’n mynd ymhle? Meddyliwch, lluniwch barau, rhannwch!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F88230-8869-0C4B-AAEA-E9475AA5B6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183475"/>
              </p:ext>
            </p:extLst>
          </p:nvPr>
        </p:nvGraphicFramePr>
        <p:xfrm>
          <a:off x="431798" y="3880922"/>
          <a:ext cx="8388352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92525058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523043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10955058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968946836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24076721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48603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88984294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36253395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65215098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493602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68567247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11652663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76927229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959192170"/>
                    </a:ext>
                  </a:extLst>
                </a:gridCol>
              </a:tblGrid>
              <a:tr h="1104900"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</a:p>
                  </a:txBody>
                  <a:tcPr anchor="ctr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8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10</a:t>
                      </a:r>
                    </a:p>
                  </a:txBody>
                  <a:tcPr anchor="ctr"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11</a:t>
                      </a: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12</a:t>
                      </a:r>
                    </a:p>
                  </a:txBody>
                  <a:tcPr anchor="ctr">
                    <a:solidFill>
                      <a:srgbClr val="66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13</a:t>
                      </a:r>
                    </a:p>
                  </a:txBody>
                  <a:tcPr anchor="ctr"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14</a:t>
                      </a:r>
                    </a:p>
                  </a:txBody>
                  <a:tcPr anchor="ctr">
                    <a:solidFill>
                      <a:srgbClr val="33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1271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8608D16-0BBF-A95A-309F-88CBFF530172}"/>
              </a:ext>
            </a:extLst>
          </p:cNvPr>
          <p:cNvSpPr txBox="1"/>
          <p:nvPr/>
        </p:nvSpPr>
        <p:spPr>
          <a:xfrm>
            <a:off x="456438" y="3396219"/>
            <a:ext cx="8388352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1" i="0" u="none" strike="noStrike" cap="none" baseline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		        K					 H									  N 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6E881A-8C4B-D05E-E529-5AE33E16FDE1}"/>
              </a:ext>
            </a:extLst>
          </p:cNvPr>
          <p:cNvSpPr txBox="1"/>
          <p:nvPr/>
        </p:nvSpPr>
        <p:spPr>
          <a:xfrm>
            <a:off x="5185352" y="928019"/>
            <a:ext cx="1917703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Asid Stumog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Hylif Glanhau Draen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Llaeth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Sudd Lemwn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Cannydd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Coffi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G.  Sudd Tomato</a:t>
            </a:r>
          </a:p>
          <a:p>
            <a:pPr marL="342900" indent="-342900">
              <a:buAutoNum type="alphaUcPeriod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A7BCE4-B471-9FC7-2FA4-9E1165D4BC78}"/>
              </a:ext>
            </a:extLst>
          </p:cNvPr>
          <p:cNvSpPr txBox="1"/>
          <p:nvPr/>
        </p:nvSpPr>
        <p:spPr>
          <a:xfrm>
            <a:off x="7103444" y="845128"/>
            <a:ext cx="19177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H. Dŵr Môr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I. Glanedydd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J. Gwrthasidau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K. Sudd Oren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L. Dŵr Tap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M. Sebon Golchi Dwylo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N. Sodiwm Hydrocsid</a:t>
            </a: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9CB1B-21FA-1BDF-A976-CCC1DEFAC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44C79-CB2D-867C-4E80-7527F364E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06" y="171296"/>
            <a:ext cx="7886700" cy="92991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Cadw pH mewn cof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7B99C8-E7A2-4DA6-908E-5A952BABA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798" y="1315823"/>
            <a:ext cx="4071120" cy="1801131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lythyren sy’n mynd ymhle? Meddyliwch, lluniwch barau, rhannwch!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2406ABE-306A-0D6A-2D76-68B9FBF474CB}"/>
              </a:ext>
            </a:extLst>
          </p:cNvPr>
          <p:cNvGraphicFramePr>
            <a:graphicFrameLocks noGrp="1"/>
          </p:cNvGraphicFramePr>
          <p:nvPr/>
        </p:nvGraphicFramePr>
        <p:xfrm>
          <a:off x="431798" y="3880922"/>
          <a:ext cx="8388352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92525058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523043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10955058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968946836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24076721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48603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88984294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36253395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65215098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493602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68567247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11652663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76927229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959192170"/>
                    </a:ext>
                  </a:extLst>
                </a:gridCol>
              </a:tblGrid>
              <a:tr h="1104900"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</a:p>
                  </a:txBody>
                  <a:tcPr anchor="ctr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8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10</a:t>
                      </a:r>
                    </a:p>
                  </a:txBody>
                  <a:tcPr anchor="ctr"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11</a:t>
                      </a: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12</a:t>
                      </a:r>
                    </a:p>
                  </a:txBody>
                  <a:tcPr anchor="ctr">
                    <a:solidFill>
                      <a:srgbClr val="66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13</a:t>
                      </a:r>
                    </a:p>
                  </a:txBody>
                  <a:tcPr anchor="ctr"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14</a:t>
                      </a:r>
                    </a:p>
                  </a:txBody>
                  <a:tcPr anchor="ctr">
                    <a:solidFill>
                      <a:srgbClr val="33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12715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043DAC8-63E7-B779-1862-02BB81F3861F}"/>
              </a:ext>
            </a:extLst>
          </p:cNvPr>
          <p:cNvSpPr txBox="1"/>
          <p:nvPr/>
        </p:nvSpPr>
        <p:spPr>
          <a:xfrm>
            <a:off x="5185352" y="928019"/>
            <a:ext cx="1917703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Asid Stumog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Hylif Glanhau Draen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Llaeth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Sudd Lemwn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Cannydd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Coffi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G.  Sudd Tomato</a:t>
            </a:r>
          </a:p>
          <a:p>
            <a:pPr marL="342900" indent="-342900">
              <a:buAutoNum type="alphaUcPeriod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8C1593-DCB6-37C1-C7D8-51C737B7CC11}"/>
              </a:ext>
            </a:extLst>
          </p:cNvPr>
          <p:cNvSpPr txBox="1"/>
          <p:nvPr/>
        </p:nvSpPr>
        <p:spPr>
          <a:xfrm>
            <a:off x="7103444" y="845128"/>
            <a:ext cx="19177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H. Dŵr Môr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I. Glanedydd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J. Gwrthasidau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K. Sudd Oren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L. Dŵr Tap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M. Sebon Golchi Dwylo</a:t>
            </a:r>
          </a:p>
          <a:p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N. Sodiwm Hydrocsid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F4B742-EC2E-0934-D957-B0F3108AB7C1}"/>
              </a:ext>
            </a:extLst>
          </p:cNvPr>
          <p:cNvSpPr txBox="1"/>
          <p:nvPr/>
        </p:nvSpPr>
        <p:spPr>
          <a:xfrm>
            <a:off x="457198" y="3325430"/>
            <a:ext cx="85471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   A         D        K	  G	     F	       C	  L         H	       J 	M	    I	      E 	B         N		   </a:t>
            </a:r>
          </a:p>
        </p:txBody>
      </p:sp>
    </p:spTree>
    <p:extLst>
      <p:ext uri="{BB962C8B-B14F-4D97-AF65-F5344CB8AC3E}">
        <p14:creationId xmlns:p14="http://schemas.microsoft.com/office/powerpoint/2010/main" val="182572667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02" y="101102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Cadw pH mewn cof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8CCA1A-2144-4624-BDE6-C5019DD30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450" y="180584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Pa lythyren sy’n mynd ymhle?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91764C5-F2C5-5A2C-5D26-87AAB1C423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78701"/>
              </p:ext>
            </p:extLst>
          </p:nvPr>
        </p:nvGraphicFramePr>
        <p:xfrm>
          <a:off x="457198" y="3769930"/>
          <a:ext cx="8388352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92525058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523043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10955058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968946836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24076721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48603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88984294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36253395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65215098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493602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68567247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11652663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76927229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959192170"/>
                    </a:ext>
                  </a:extLst>
                </a:gridCol>
              </a:tblGrid>
              <a:tr h="1104900"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</a:p>
                  </a:txBody>
                  <a:tcPr anchor="ctr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8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10</a:t>
                      </a:r>
                    </a:p>
                  </a:txBody>
                  <a:tcPr anchor="ctr"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11</a:t>
                      </a: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12</a:t>
                      </a:r>
                    </a:p>
                  </a:txBody>
                  <a:tcPr anchor="ctr">
                    <a:solidFill>
                      <a:srgbClr val="66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13</a:t>
                      </a:r>
                    </a:p>
                  </a:txBody>
                  <a:tcPr anchor="ctr"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14</a:t>
                      </a:r>
                    </a:p>
                  </a:txBody>
                  <a:tcPr anchor="ctr">
                    <a:solidFill>
                      <a:srgbClr val="33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1271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424D194-C682-DD93-AD6A-36996BF8BC31}"/>
              </a:ext>
            </a:extLst>
          </p:cNvPr>
          <p:cNvSpPr txBox="1"/>
          <p:nvPr/>
        </p:nvSpPr>
        <p:spPr>
          <a:xfrm>
            <a:off x="5107430" y="656652"/>
            <a:ext cx="187960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Asid Stumog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Hylif Glanhau Draen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Llaeth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Sudd Lemwn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Cannydd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Coffi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G.  Sudd Tomato</a:t>
            </a:r>
          </a:p>
          <a:p>
            <a:pPr marL="342900" indent="-342900">
              <a:buAutoNum type="alphaUcPeriod"/>
            </a:pP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001EA7-7A5E-D956-59B4-536BE313E732}"/>
              </a:ext>
            </a:extLst>
          </p:cNvPr>
          <p:cNvSpPr txBox="1"/>
          <p:nvPr/>
        </p:nvSpPr>
        <p:spPr>
          <a:xfrm>
            <a:off x="6935214" y="611249"/>
            <a:ext cx="20510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H. Dŵr Môr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I. Glanedydd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J. Gwrthasidau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K. Sudd Oren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L. Dŵr Tap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M. Sebon Golchi Dwylo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N. Sodiwm Hydrocsid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923A27-A63F-E3E2-4584-1317EC8FF443}"/>
              </a:ext>
            </a:extLst>
          </p:cNvPr>
          <p:cNvSpPr txBox="1"/>
          <p:nvPr/>
        </p:nvSpPr>
        <p:spPr>
          <a:xfrm>
            <a:off x="457198" y="3325430"/>
            <a:ext cx="85471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   A         D        K	  G	     F	       C	  L         H	       J 	M	    I	      E 	B         N		   </a:t>
            </a:r>
          </a:p>
        </p:txBody>
      </p:sp>
    </p:spTree>
    <p:extLst>
      <p:ext uri="{BB962C8B-B14F-4D97-AF65-F5344CB8AC3E}">
        <p14:creationId xmlns:p14="http://schemas.microsoft.com/office/powerpoint/2010/main" val="387513220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8A44-5C32-31FF-EC39-FE71BCE24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AF697-D1A4-BB97-964C-1209F7D9F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02" y="101102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Cadw pH mewn cof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076E4C-EC40-8132-F219-26ECAB96F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450" y="180584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Pa lythyren sy’n mynd ymhle?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69999E9-E338-9C87-E7B7-CFE0D8E6D451}"/>
              </a:ext>
            </a:extLst>
          </p:cNvPr>
          <p:cNvGraphicFramePr>
            <a:graphicFrameLocks noGrp="1"/>
          </p:cNvGraphicFramePr>
          <p:nvPr/>
        </p:nvGraphicFramePr>
        <p:xfrm>
          <a:off x="457198" y="3769930"/>
          <a:ext cx="8388352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92525058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523043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10955058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968946836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24076721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48603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88984294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36253395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65215098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493602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68567247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11652663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76927229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959192170"/>
                    </a:ext>
                  </a:extLst>
                </a:gridCol>
              </a:tblGrid>
              <a:tr h="1104900"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</a:p>
                  </a:txBody>
                  <a:tcPr anchor="ctr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8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10</a:t>
                      </a:r>
                    </a:p>
                  </a:txBody>
                  <a:tcPr anchor="ctr"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11</a:t>
                      </a: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12</a:t>
                      </a:r>
                    </a:p>
                  </a:txBody>
                  <a:tcPr anchor="ctr">
                    <a:solidFill>
                      <a:srgbClr val="66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13</a:t>
                      </a:r>
                    </a:p>
                  </a:txBody>
                  <a:tcPr anchor="ctr"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" sz="1800" b="1" i="0" u="none" strike="noStrike" cap="none" baseline="0">
                          <a:solidFill>
                            <a:srgbClr val="FFFFFF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14</a:t>
                      </a:r>
                    </a:p>
                  </a:txBody>
                  <a:tcPr anchor="ctr">
                    <a:solidFill>
                      <a:srgbClr val="33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1271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9895BD0-3437-967A-6C2D-44576DAE4091}"/>
              </a:ext>
            </a:extLst>
          </p:cNvPr>
          <p:cNvSpPr txBox="1"/>
          <p:nvPr/>
        </p:nvSpPr>
        <p:spPr>
          <a:xfrm>
            <a:off x="5107430" y="656652"/>
            <a:ext cx="187960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Asid Stumog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Hylif Glanhau Draen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Llaeth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Sudd Lemwn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Cannydd</a:t>
            </a:r>
          </a:p>
          <a:p>
            <a:pPr marL="342900" indent="-342900">
              <a:buAutoNum type="alphaUcPeriod"/>
            </a:pPr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Coffi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G.  Sudd Tomato</a:t>
            </a:r>
          </a:p>
          <a:p>
            <a:pPr marL="342900" indent="-342900">
              <a:buAutoNum type="alphaUcPeriod"/>
            </a:pP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262696-B98A-D8A8-9829-D54E2F8745FD}"/>
              </a:ext>
            </a:extLst>
          </p:cNvPr>
          <p:cNvSpPr txBox="1"/>
          <p:nvPr/>
        </p:nvSpPr>
        <p:spPr>
          <a:xfrm>
            <a:off x="6935214" y="611249"/>
            <a:ext cx="20510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H. Dŵr Môr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I. Glanedydd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J. Gwrthasidau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K. Sudd Oren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L. Dŵr Tap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M. Sebon Golchi Dwylo</a:t>
            </a:r>
          </a:p>
          <a:p>
            <a:r>
              <a:rPr lang="cy" sz="1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N. Sodiwm Hydrocsid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32412E-3BF8-E4BE-FC11-A5C1A6097231}"/>
              </a:ext>
            </a:extLst>
          </p:cNvPr>
          <p:cNvSpPr txBox="1"/>
          <p:nvPr/>
        </p:nvSpPr>
        <p:spPr>
          <a:xfrm>
            <a:off x="457198" y="3325430"/>
            <a:ext cx="85471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8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   A         D        K	  G	     F	       C	  L         H	       J 	M	    I	      E 	B         N		   </a:t>
            </a:r>
          </a:p>
        </p:txBody>
      </p:sp>
    </p:spTree>
    <p:extLst>
      <p:ext uri="{BB962C8B-B14F-4D97-AF65-F5344CB8AC3E}">
        <p14:creationId xmlns:p14="http://schemas.microsoft.com/office/powerpoint/2010/main" val="325511297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59D8C-669C-4F19-B79A-85AEE1215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50" y="332469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Problemau â Charbon Deuocsid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F1148-9E0B-4693-92B8-AC94AEDE0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650" y="198346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Pan mae carbon deuocsid yn adweithio â dŵr, mae’n creu asid gwan – asid carbonig.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44603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4AA56-EDC7-4E80-8289-0F3C159F8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802" y="363536"/>
            <a:ext cx="7886700" cy="9048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Asideiddio’r Môr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319F4-BCA7-48D9-A945-5388145BA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556" y="1690689"/>
            <a:ext cx="554355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gormodedd o CO</a:t>
            </a:r>
            <a:r>
              <a:rPr lang="cy" sz="28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yn yr atmosffer yn gwneud i’r Ddaear a’r atmosffer gynhesu. </a:t>
            </a:r>
          </a:p>
          <a:p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Gall gormodedd o 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CO</a:t>
            </a:r>
            <a:r>
              <a:rPr lang="cy" sz="2800" b="0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wneud y dŵr yn fwy asidig ac effaith hynny yw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asideiddio’r môr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hynny’n ei gwneud yn anodd i rai organebau ffurfio’u cregyn ac mae’n arbennig o niweidiol i gwrel.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3D92F2-6711-4296-810F-673C94C40E32}"/>
              </a:ext>
            </a:extLst>
          </p:cNvPr>
          <p:cNvSpPr txBox="1"/>
          <p:nvPr/>
        </p:nvSpPr>
        <p:spPr>
          <a:xfrm>
            <a:off x="5983196" y="2027021"/>
            <a:ext cx="2716304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" sz="24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https://www.youtube.com/watch?v=ogZkV-Yj7Hc</a:t>
            </a:r>
            <a:r>
              <a:rPr lang="cy" sz="24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Gwyliwch y fideo i gael gwybod mwy</a:t>
            </a:r>
          </a:p>
        </p:txBody>
      </p:sp>
    </p:spTree>
    <p:extLst>
      <p:ext uri="{BB962C8B-B14F-4D97-AF65-F5344CB8AC3E}">
        <p14:creationId xmlns:p14="http://schemas.microsoft.com/office/powerpoint/2010/main" val="151040911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5693</TotalTime>
  <Words>1200</Words>
  <Application>Microsoft Office PowerPoint</Application>
  <PresentationFormat>On-screen Show (4:3)</PresentationFormat>
  <Paragraphs>206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Custom Design</vt:lpstr>
      <vt:lpstr>Prosiect Ôl Troed Carbon </vt:lpstr>
      <vt:lpstr>PowerPoint Presentation</vt:lpstr>
      <vt:lpstr>PowerPoint Presentation</vt:lpstr>
      <vt:lpstr>Cadw pH mewn cof</vt:lpstr>
      <vt:lpstr>Cadw pH mewn cof</vt:lpstr>
      <vt:lpstr>Cadw pH mewn cof</vt:lpstr>
      <vt:lpstr>Cadw pH mewn cof</vt:lpstr>
      <vt:lpstr>Problemau â Charbon Deuocsid </vt:lpstr>
      <vt:lpstr>Asideiddio’r Môr</vt:lpstr>
      <vt:lpstr>PowerPoint Presentation</vt:lpstr>
      <vt:lpstr>Cwestiynau</vt:lpstr>
      <vt:lpstr>Atebion</vt:lpstr>
      <vt:lpstr>Amser Ymchwilio</vt:lpstr>
      <vt:lpstr>Dyluniwch eich arbrawf eich hun!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138</cp:revision>
  <dcterms:created xsi:type="dcterms:W3CDTF">2023-11-17T14:55:44Z</dcterms:created>
  <dcterms:modified xsi:type="dcterms:W3CDTF">2025-09-29T07:40:15Z</dcterms:modified>
</cp:coreProperties>
</file>