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7"/>
  </p:notesMasterIdLst>
  <p:sldIdLst>
    <p:sldId id="333" r:id="rId2"/>
    <p:sldId id="318" r:id="rId3"/>
    <p:sldId id="332" r:id="rId4"/>
    <p:sldId id="326" r:id="rId5"/>
    <p:sldId id="282" r:id="rId6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088" autoAdjust="0"/>
  </p:normalViewPr>
  <p:slideViewPr>
    <p:cSldViewPr snapToGrid="0" snapToObjects="1">
      <p:cViewPr varScale="1">
        <p:scale>
          <a:sx n="119" d="100"/>
          <a:sy n="119" d="100"/>
        </p:scale>
        <p:origin x="141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ntwastemy.energy/2015/12/15/q70-electric-cars-power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uelcostcalculator.uk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This image is in the public domain and can be found at https://commons.wikimedia.org/wiki/File: Petrol_pump_mp3h0355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Don’t Waste My Energy! (2015). Q70 – Electric Car’s Power. Available at: </a:t>
            </a:r>
            <a:r>
              <a:rPr lang="en-GB">
                <a:hlinkClick r:id="rId3"/>
              </a:rPr>
              <a:t>Q70 - Electric Car’s Power | Don't Waste My Energy!</a:t>
            </a:r>
            <a:endParaRPr lang="en-GB"/>
          </a:p>
          <a:p>
            <a:endParaRPr lang="en-GB"/>
          </a:p>
          <a:p>
            <a:r>
              <a:rPr lang="en-GB" b="1"/>
              <a:t>Cost per mile calculations</a:t>
            </a:r>
          </a:p>
          <a:p>
            <a:r>
              <a:rPr lang="en-GB" b="0"/>
              <a:t>Electric Car: 7p per kW charging cost (off-peak home charger) / 4 miles per kWh efficiency = 1.75p per mile</a:t>
            </a:r>
          </a:p>
          <a:p>
            <a:r>
              <a:rPr lang="en-GB" b="0"/>
              <a:t>Fossil Fuel Car: Consumption of 40mpg using petrol at 1.35p per litre </a:t>
            </a:r>
            <a:r>
              <a:rPr lang="en-GB">
                <a:hlinkClick r:id="rId4"/>
              </a:rPr>
              <a:t>Fuel Cost Calculator | Calculate the Cost of Fuel for your Journey</a:t>
            </a:r>
            <a:endParaRPr lang="en-GB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407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Images: Microsoft Office stock icons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773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460" y="234659"/>
            <a:ext cx="6800290" cy="90888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360E85-DDA3-84FA-7BC6-EBA53D3AD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65" y="1486931"/>
            <a:ext cx="5585011" cy="37233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CE6406-07D7-E064-64BC-9C58794B9D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683189" y="1983256"/>
            <a:ext cx="1858520" cy="230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107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14021" y="230406"/>
            <a:ext cx="6556562" cy="7601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7 – Ceir y Dyfodol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/>
          <p:nvPr/>
        </p:nvSpPr>
        <p:spPr>
          <a:xfrm>
            <a:off x="740323" y="1253331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Calibri"/>
              <a:ea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21" y="124290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cy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Rhestrwch y problemau sy’n gysylltiedig â cheir sy’n defnyddio petrol a diesel.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CA8E-360C-7219-5755-8C0514B3E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00" y="3696057"/>
            <a:ext cx="3683000" cy="232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D1E10E-1054-2787-662E-2FC7148F5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50584"/>
              </p:ext>
            </p:extLst>
          </p:nvPr>
        </p:nvGraphicFramePr>
        <p:xfrm>
          <a:off x="213359" y="2436334"/>
          <a:ext cx="8717279" cy="357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557">
                  <a:extLst>
                    <a:ext uri="{9D8B030D-6E8A-4147-A177-3AD203B41FA5}">
                      <a16:colId xmlns:a16="http://schemas.microsoft.com/office/drawing/2014/main" val="4115185020"/>
                    </a:ext>
                  </a:extLst>
                </a:gridCol>
                <a:gridCol w="4042962">
                  <a:extLst>
                    <a:ext uri="{9D8B030D-6E8A-4147-A177-3AD203B41FA5}">
                      <a16:colId xmlns:a16="http://schemas.microsoft.com/office/drawing/2014/main" val="3043364437"/>
                    </a:ext>
                  </a:extLst>
                </a:gridCol>
                <a:gridCol w="2905760">
                  <a:extLst>
                    <a:ext uri="{9D8B030D-6E8A-4147-A177-3AD203B41FA5}">
                      <a16:colId xmlns:a16="http://schemas.microsoft.com/office/drawing/2014/main" val="4218119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 Trydan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Tanwydd Ffosil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9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Allyriadau wrth ddefnyddio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Dim o’r egsôst</a:t>
                      </a:r>
                    </a:p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(carbon deuocsid yn deillio o gynhyrchu trydan)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Carbon deuocsid, ocsid nitrus a llygryddion eraill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126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Ffynhonnell Ynni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Dibynnu ar y Grid Trydan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Olew nad yw’n adnewyddadwy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452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Pellter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Amrywiol - 200 milltir fel arfer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Amrywiol, ond yn bellach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47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Amser i Lenwi â Thanwydd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Oriau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Munudau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322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Cost Rhedeg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Amrywiol – mor rhad â 1.5-2c fesul milltir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Amrywiol – 15c fesul milltir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925553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D1B399B8-3E0B-6622-7078-2C3D323CC2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32" t="2071" r="2957" b="45443"/>
          <a:stretch/>
        </p:blipFill>
        <p:spPr>
          <a:xfrm>
            <a:off x="2161987" y="218263"/>
            <a:ext cx="4820025" cy="194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4933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773" y="332469"/>
            <a:ext cx="7886700" cy="670831"/>
          </a:xfrm>
        </p:spPr>
        <p:txBody>
          <a:bodyPr>
            <a:normAutofit fontScale="90000"/>
          </a:bodyPr>
          <a:lstStyle/>
          <a:p>
            <a:r>
              <a:rPr lang="cy" sz="49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Asesiad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773" y="1253331"/>
            <a:ext cx="3876227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eich llyfrau, treuliwch y wers hon yn cwblhau eich tasg Ceir y Dyfodol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Gallwch ddefnyddio’ch ipads neu gyfrifiaduron i wneud gwaith ymchwil.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E33A40-0E1E-6EF6-BDDC-87995CB6F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275" y="1003300"/>
            <a:ext cx="3156626" cy="438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0B1426-A02D-48E1-AADD-F549DF76192B}"/>
              </a:ext>
            </a:extLst>
          </p:cNvPr>
          <p:cNvSpPr txBox="1"/>
          <p:nvPr/>
        </p:nvSpPr>
        <p:spPr>
          <a:xfrm>
            <a:off x="392627" y="243721"/>
            <a:ext cx="8078329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48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</a:t>
            </a:r>
            <a:r>
              <a:rPr lang="cy" sz="40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~ Cymerwch funud! </a:t>
            </a:r>
            <a:endParaRPr lang="en-US" sz="4800" dirty="0">
              <a:solidFill>
                <a:srgbClr val="006A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92351-6B07-4C9C-A68D-4CFCDBCAB1C4}"/>
              </a:ext>
            </a:extLst>
          </p:cNvPr>
          <p:cNvSpPr txBox="1"/>
          <p:nvPr/>
        </p:nvSpPr>
        <p:spPr>
          <a:xfrm>
            <a:off x="395110" y="2075569"/>
            <a:ext cx="8353779" cy="173736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3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Treuliwch funud yn siarad â’r person wrth eich ymyl ynglŷn â beth rydych wedi’i ddysgu heddiw!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phic 1" descr="Clock outline">
            <a:extLst>
              <a:ext uri="{FF2B5EF4-FFF2-40B4-BE49-F238E27FC236}">
                <a16:creationId xmlns:a16="http://schemas.microsoft.com/office/drawing/2014/main" id="{35FC10EB-3075-7E72-1B3C-5B781E7C3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1744" y="3843647"/>
            <a:ext cx="2054352" cy="2054352"/>
          </a:xfrm>
          <a:prstGeom prst="rect">
            <a:avLst/>
          </a:prstGeom>
        </p:spPr>
      </p:pic>
      <p:pic>
        <p:nvPicPr>
          <p:cNvPr id="3" name="Graphic 2" descr="Meeting outline">
            <a:extLst>
              <a:ext uri="{FF2B5EF4-FFF2-40B4-BE49-F238E27FC236}">
                <a16:creationId xmlns:a16="http://schemas.microsoft.com/office/drawing/2014/main" id="{BA935203-309E-D8C4-7E11-4939A2C771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4416" y="3429000"/>
            <a:ext cx="2627376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3319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5737</TotalTime>
  <Words>268</Words>
  <Application>Microsoft Office PowerPoint</Application>
  <PresentationFormat>On-screen Show (4:3)</PresentationFormat>
  <Paragraphs>39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PowerPoint Presentation</vt:lpstr>
      <vt:lpstr>Asesiad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2025-09-29T07:33:23Z</dcterms:modified>
</cp:coreProperties>
</file>