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9"/>
  </p:notesMasterIdLst>
  <p:sldIdLst>
    <p:sldId id="348" r:id="rId2"/>
    <p:sldId id="318" r:id="rId3"/>
    <p:sldId id="343" r:id="rId4"/>
    <p:sldId id="342" r:id="rId5"/>
    <p:sldId id="345" r:id="rId6"/>
    <p:sldId id="347" r:id="rId7"/>
    <p:sldId id="268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/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70623" autoAdjust="0"/>
  </p:normalViewPr>
  <p:slideViewPr>
    <p:cSldViewPr snapToGrid="0" snapToObjects="1">
      <p:cViewPr varScale="1">
        <p:scale>
          <a:sx n="78" d="100"/>
          <a:sy n="78" d="100"/>
        </p:scale>
        <p:origin x="2616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/>
              <a:t>Video: Recycle Now (2015). Recycling around the home. Available at: https://www.youtube.com/watch?v=_nSfr5uOsC8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nSfr5uOsC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5" y="167968"/>
            <a:ext cx="7886700" cy="843251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828964-6518-789B-A7DB-7C2B761C2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25" y="1965738"/>
            <a:ext cx="5401947" cy="36012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F8FE06-257A-F12B-72FB-6EF8421A3A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88740" y="2213463"/>
            <a:ext cx="1962835" cy="24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4972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/>
          <p:nvPr/>
        </p:nvSpPr>
        <p:spPr>
          <a:xfrm>
            <a:off x="312196" y="230405"/>
            <a:ext cx="7809827" cy="73778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 Light"/>
                <a:cs typeface="Arial" panose="020B0604020202020204" pitchFamily="34" charset="0"/>
              </a:rPr>
              <a:t>Gwers 10 – Cyfrifiadau Biniau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/>
          <p:nvPr/>
        </p:nvSpPr>
        <p:spPr>
          <a:xfrm>
            <a:off x="740323" y="1253331"/>
            <a:ext cx="7220336" cy="3305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 Ddechrau –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  <a:hlinkClick r:id="rId3" history="0"/>
              </a:rPr>
              <a:t>https://www.youtube.com/watch?v=_nSfr5uOsC8</a:t>
            </a:r>
            <a:r>
              <a:rPr lang="cy" sz="280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Gwyliwch y fideo i weld sut gallwch ailgylchu mwy gartref. </a:t>
            </a:r>
          </a:p>
        </p:txBody>
      </p:sp>
      <p:pic>
        <p:nvPicPr>
          <p:cNvPr id="2" name="Picture 1" descr="Recycling arrows chat icon">
            <a:extLst>
              <a:ext uri="{FF2B5EF4-FFF2-40B4-BE49-F238E27FC236}">
                <a16:creationId xmlns:a16="http://schemas.microsoft.com/office/drawing/2014/main" id="{F4979C7F-3CBE-5FB8-3735-25348423F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125" y="4411241"/>
            <a:ext cx="2155750" cy="134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647" y="264607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Estynnwch y tabl canlyniadau rydych wedi’i lenwi.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660A4A-C671-FEFF-0897-7294D9555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882252"/>
              </p:ext>
            </p:extLst>
          </p:nvPr>
        </p:nvGraphicFramePr>
        <p:xfrm>
          <a:off x="843803" y="1590170"/>
          <a:ext cx="7456394" cy="4424445"/>
        </p:xfrm>
        <a:graphic>
          <a:graphicData uri="http://schemas.openxmlformats.org/drawingml/2006/table">
            <a:tbl>
              <a:tblPr firstRow="1" firstCol="1" bandRow="1"/>
              <a:tblGrid>
                <a:gridCol w="2288427">
                  <a:extLst>
                    <a:ext uri="{9D8B030D-6E8A-4147-A177-3AD203B41FA5}">
                      <a16:colId xmlns:a16="http://schemas.microsoft.com/office/drawing/2014/main" val="3041650307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3957979169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98261886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2646419983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588121740"/>
                    </a:ext>
                  </a:extLst>
                </a:gridCol>
                <a:gridCol w="1260657">
                  <a:extLst>
                    <a:ext uri="{9D8B030D-6E8A-4147-A177-3AD203B41FA5}">
                      <a16:colId xmlns:a16="http://schemas.microsoft.com/office/drawing/2014/main" val="2981892326"/>
                    </a:ext>
                  </a:extLst>
                </a:gridCol>
              </a:tblGrid>
              <a:tr h="3252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Type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Bin Sizes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(litres)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No. Bins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Collections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(year)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Factor*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Waste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(kg)</a:t>
                      </a: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963454"/>
                  </a:ext>
                </a:extLst>
              </a:tr>
              <a:tr h="12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Example (paper recycling)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(weekly)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24,081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7267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Batteries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15749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Clothing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530270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Electrical (WEEE)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Cables, Electronic Devices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0.2131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79762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(mixed) Recycling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Bottles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840967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Metal Can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 &amp; Drinks Cans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361356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Paper, Plastic, Metal, Glass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901898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Municipal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Waste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291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Mixed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Food, Drink, Garden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964663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Food &amp; Drink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06502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Garden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Grass &amp; Tree cuttings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07750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Incl. Card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217207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Plastics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Bottles, Food Trays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32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9962A-CBC6-4E51-BB22-989A6948E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559" y="171171"/>
            <a:ext cx="8367432" cy="1325563"/>
          </a:xfrm>
        </p:spPr>
        <p:txBody>
          <a:bodyPr>
            <a:normAutofit fontScale="90000"/>
          </a:bodyPr>
          <a:lstStyle/>
          <a:p>
            <a:r>
              <a:rPr lang="cy" sz="4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Cyfrifwch gyfanswm y cyfaint mewn litrau ar gyfer pob math o fin yn yr ysgol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381A48-CED2-4F20-9076-5227F02E88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380223"/>
              </p:ext>
            </p:extLst>
          </p:nvPr>
        </p:nvGraphicFramePr>
        <p:xfrm>
          <a:off x="457200" y="1566601"/>
          <a:ext cx="8058150" cy="44574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08756">
                  <a:extLst>
                    <a:ext uri="{9D8B030D-6E8A-4147-A177-3AD203B41FA5}">
                      <a16:colId xmlns:a16="http://schemas.microsoft.com/office/drawing/2014/main" val="757403526"/>
                    </a:ext>
                  </a:extLst>
                </a:gridCol>
                <a:gridCol w="2049394">
                  <a:extLst>
                    <a:ext uri="{9D8B030D-6E8A-4147-A177-3AD203B41FA5}">
                      <a16:colId xmlns:a16="http://schemas.microsoft.com/office/drawing/2014/main" val="315786324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Cyfaint Biniau a Bagiau Bin arferol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I’ch helpu i wneud amcangyfrif o’r cyfaint, mae’r wybodaeth isod yn dangos faint o le sydd mewn biniau gwastraff arferol, mewn litrau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646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Cynhwysydd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Cyfaint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699301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Gwastraff Bwyd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670748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Papur/Cardbord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688207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Metel a Phlastig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44470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Gwastraff Cyffredinol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100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131324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Bin bach mewn swyddfa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25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5627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Bin mawr mewn swyddfa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50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906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Bin olwynion cyffredin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240 litr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34345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Bin 4 olwyn canolig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660 litr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86039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Bin 4 olwyn mawr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2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Calibri"/>
                          <a:ea typeface="Calibri"/>
                          <a:cs typeface="Calibri"/>
                        </a:rPr>
                        <a:t>1100 litr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49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4426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4EBE8-AF81-4424-94F1-FF7C69B72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329451"/>
            <a:ext cx="8441660" cy="830998"/>
          </a:xfrm>
        </p:spPr>
        <p:txBody>
          <a:bodyPr>
            <a:normAutofit fontScale="90000"/>
          </a:bodyPr>
          <a:lstStyle/>
          <a:p>
            <a:r>
              <a:rPr lang="cy" sz="40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Cyfrifwch swm y gwastraff mewn cilogramau ar gyfer pob math o fin.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63BCDFB-6944-4C29-8B3F-B4493BAC68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703431"/>
              </p:ext>
            </p:extLst>
          </p:nvPr>
        </p:nvGraphicFramePr>
        <p:xfrm>
          <a:off x="329184" y="2677099"/>
          <a:ext cx="7961376" cy="33677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839968">
                  <a:extLst>
                    <a:ext uri="{9D8B030D-6E8A-4147-A177-3AD203B41FA5}">
                      <a16:colId xmlns:a16="http://schemas.microsoft.com/office/drawing/2014/main" val="1642571948"/>
                    </a:ext>
                  </a:extLst>
                </a:gridCol>
                <a:gridCol w="2121408">
                  <a:extLst>
                    <a:ext uri="{9D8B030D-6E8A-4147-A177-3AD203B41FA5}">
                      <a16:colId xmlns:a16="http://schemas.microsoft.com/office/drawing/2014/main" val="3543491826"/>
                    </a:ext>
                  </a:extLst>
                </a:gridCol>
              </a:tblGrid>
              <a:tr h="100488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2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Ffactorau Trosi ar gyfer Gwastraff o’r Cartref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2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er enghraifft, bocs gwastraff bwyd (5 litr) x gwastraff bwyd ar sail ffactor trosi o 0.2 = 1.00 cilogram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2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I fynegi hyn mewn tunelli, rhannwch y swm â 1000 i gael 0.001 o dunelli</a:t>
                      </a:r>
                      <a:r>
                        <a:rPr lang="cy" sz="10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966866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Deunydd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Ffactor Trosi mewn Cilogramau</a:t>
                      </a:r>
                      <a:endParaRPr lang="en-GB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739690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Gwastraff bwyd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284599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Plastig a Metel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213227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Cardbord a Phapur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255162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Gwastraff Gardd / Gwyrdd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0.38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8167883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y" sz="1600" b="0" i="0" u="none" strike="noStrike" cap="none" baseline="0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prstClr val="black">
                                <a:alpha val="0"/>
                              </a:prstClr>
                            </a:solidFill>
                          </a:u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Gwastraff Cyffredinol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108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F4FA289-3080-46E8-A19A-FBBF513FB1E9}"/>
              </a:ext>
            </a:extLst>
          </p:cNvPr>
          <p:cNvSpPr txBox="1"/>
          <p:nvPr/>
        </p:nvSpPr>
        <p:spPr>
          <a:xfrm>
            <a:off x="329184" y="1581536"/>
            <a:ext cx="6064623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4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Calibri"/>
                <a:ea typeface="Calibri"/>
                <a:cs typeface="Calibri"/>
              </a:rPr>
              <a:t>Lluoswch gyfanswm y cyfaint â’r ffactor trosi cywir isod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6537071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75D6B-78AA-447A-9345-C65BBFC8A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57" y="171611"/>
            <a:ext cx="7886700" cy="785822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Dylunio Taflen Ailgylchu</a:t>
            </a:r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CD30E-90EE-4BE4-9617-6AF71053B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557" y="1399848"/>
            <a:ext cx="7886700" cy="4351338"/>
          </a:xfrm>
        </p:spPr>
        <p:txBody>
          <a:bodyPr>
            <a:normAutofit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Dyluniwch daflen sy’n egluro mor bwysig yw ailgylchu.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Dylech gynnwys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Sut i ailgylchu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Pam fod hynny’n bwysig</a:t>
            </a:r>
          </a:p>
          <a:p>
            <a:pPr lvl="1"/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 mathau o finiau a ddefnyddir i ailgylchu</a:t>
            </a:r>
          </a:p>
          <a:p>
            <a:pPr marL="457200" lvl="1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23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202065"/>
            <a:ext cx="8839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Sesiwn Lawn: </a:t>
            </a: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Cwblhewch y brawddegau canlynol yn eich llyfrau: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>
              <a:buAutoNum type="alphaLcParenR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Heddiw, fe ddysgais i …</a:t>
            </a:r>
          </a:p>
          <a:p>
            <a:pPr marL="742950" indent="-742950">
              <a:buAutoNum type="alphaLcParenR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Roeddwn i eisoes yn gwybod …</a:t>
            </a:r>
          </a:p>
          <a:p>
            <a:pPr marL="742950" indent="-742950">
              <a:buAutoNum type="alphaLcParenR"/>
            </a:pPr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 panose="020B0604020202020204" pitchFamily="34" charset="0"/>
                <a:ea typeface="Comic Sans MS"/>
                <a:cs typeface="Arial" panose="020B0604020202020204" pitchFamily="34" charset="0"/>
              </a:rPr>
              <a:t>Hoffwn ddysgu mwy am …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5660</TotalTime>
  <Words>494</Words>
  <Application>Microsoft Office PowerPoint</Application>
  <PresentationFormat>On-screen Show (4:3)</PresentationFormat>
  <Paragraphs>160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Custom Design</vt:lpstr>
      <vt:lpstr>Prosiect Ôl Troed Carbon </vt:lpstr>
      <vt:lpstr>PowerPoint Presentation</vt:lpstr>
      <vt:lpstr>Estynnwch y tabl canlyniadau rydych wedi’i lenwi.</vt:lpstr>
      <vt:lpstr>Cyfrifwch gyfanswm y cyfaint mewn litrau ar gyfer pob math o fin yn yr ysgol</vt:lpstr>
      <vt:lpstr>Cyfrifwch swm y gwastraff mewn cilogramau ar gyfer pob math o fin.</vt:lpstr>
      <vt:lpstr>Dylunio Taflen Ailgylchu 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138</cp:revision>
  <dcterms:created xsi:type="dcterms:W3CDTF">2023-11-17T14:55:44Z</dcterms:created>
  <dcterms:modified xsi:type="dcterms:W3CDTF">2025-09-29T07:38:12Z</dcterms:modified>
</cp:coreProperties>
</file>