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3"/>
  </p:notesMasterIdLst>
  <p:sldIdLst>
    <p:sldId id="317" r:id="rId2"/>
    <p:sldId id="318" r:id="rId3"/>
    <p:sldId id="329" r:id="rId4"/>
    <p:sldId id="339" r:id="rId5"/>
    <p:sldId id="340" r:id="rId6"/>
    <p:sldId id="321" r:id="rId7"/>
    <p:sldId id="322" r:id="rId8"/>
    <p:sldId id="327" r:id="rId9"/>
    <p:sldId id="323" r:id="rId10"/>
    <p:sldId id="328" r:id="rId11"/>
    <p:sldId id="341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/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088" autoAdjust="0"/>
  </p:normalViewPr>
  <p:slideViewPr>
    <p:cSldViewPr snapToGrid="0" snapToObjects="1">
      <p:cViewPr varScale="1">
        <p:scale>
          <a:sx n="119" d="100"/>
          <a:sy n="119" d="100"/>
        </p:scale>
        <p:origin x="141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askiitians.com (2024). Coal and Petroleum CBSE Class 8 Science Revision Notes Chapter 5. Available at: https://www.askiitians.com/revision-notes/class-8-science/coal-and-petroleum/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797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Images: Microsoft Office stock images</a:t>
            </a:r>
          </a:p>
          <a:p>
            <a:r>
              <a:rPr lang="en-GB"/>
              <a:t>Video: Oxfam America (2010). Big Changes in the Amazon. Available at: https://www.youtube.com/watch?v=rzo5pOYhklY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297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 credits: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212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093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  <p:sldLayoutId id="2147483662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18" Type="http://schemas.openxmlformats.org/officeDocument/2006/relationships/image" Target="../media/image24.png"/><Relationship Id="rId3" Type="http://schemas.openxmlformats.org/officeDocument/2006/relationships/image" Target="../media/image9.svg"/><Relationship Id="rId21" Type="http://schemas.openxmlformats.org/officeDocument/2006/relationships/image" Target="../media/image27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19" Type="http://schemas.openxmlformats.org/officeDocument/2006/relationships/image" Target="../media/image25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18" Type="http://schemas.openxmlformats.org/officeDocument/2006/relationships/image" Target="../media/image24.png"/><Relationship Id="rId3" Type="http://schemas.openxmlformats.org/officeDocument/2006/relationships/image" Target="../media/image9.svg"/><Relationship Id="rId21" Type="http://schemas.openxmlformats.org/officeDocument/2006/relationships/image" Target="../media/image27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19" Type="http://schemas.openxmlformats.org/officeDocument/2006/relationships/image" Target="../media/image25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s.com/teaching-resource/building-greenhouse-gases-618164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zo5pOYhkl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76110"/>
            <a:ext cx="7886700" cy="844782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01B6C5-A267-01AD-7F83-1C7EF9DDB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789" y="1647174"/>
            <a:ext cx="4876800" cy="3251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7B8850-1D70-69EB-70F2-BB644270FE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31056" y="1898747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68468-7C2D-410C-89D9-EC3170A03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03" y="235439"/>
            <a:ext cx="7886700" cy="825245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Sesiwn Lawn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E93E7-8551-4EB6-840C-6AD404A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803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Mae’r rhain i gyd yn ffyrdd o leihau ôl troed carbon. Beth maen nhw’n ei olygu, yn eich barn chi?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8C990F-E000-B1FE-82A5-2111DE916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630737"/>
              </p:ext>
            </p:extLst>
          </p:nvPr>
        </p:nvGraphicFramePr>
        <p:xfrm>
          <a:off x="1524000" y="2766535"/>
          <a:ext cx="6096000" cy="2443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94672378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914584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9695274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25026713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120309744"/>
                    </a:ext>
                  </a:extLst>
                </a:gridCol>
              </a:tblGrid>
              <a:tr h="1221709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525937"/>
                  </a:ext>
                </a:extLst>
              </a:tr>
              <a:tr h="1221709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063187"/>
                  </a:ext>
                </a:extLst>
              </a:tr>
            </a:tbl>
          </a:graphicData>
        </a:graphic>
      </p:graphicFrame>
      <p:pic>
        <p:nvPicPr>
          <p:cNvPr id="15" name="Graphic 14" descr="Lights On with solid fill">
            <a:extLst>
              <a:ext uri="{FF2B5EF4-FFF2-40B4-BE49-F238E27FC236}">
                <a16:creationId xmlns:a16="http://schemas.microsoft.com/office/drawing/2014/main" id="{43B01C1A-7A8B-9821-854A-90E7B63DB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8167" y="2865510"/>
            <a:ext cx="648000" cy="648000"/>
          </a:xfrm>
          <a:prstGeom prst="rect">
            <a:avLst/>
          </a:prstGeom>
        </p:spPr>
      </p:pic>
      <p:pic>
        <p:nvPicPr>
          <p:cNvPr id="16" name="Graphic 15" descr="Upstairs with solid fill">
            <a:extLst>
              <a:ext uri="{FF2B5EF4-FFF2-40B4-BE49-F238E27FC236}">
                <a16:creationId xmlns:a16="http://schemas.microsoft.com/office/drawing/2014/main" id="{9E937F64-1D98-E13E-1E38-D4E140C8C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61460" y="2865510"/>
            <a:ext cx="648000" cy="648000"/>
          </a:xfrm>
          <a:prstGeom prst="rect">
            <a:avLst/>
          </a:prstGeom>
        </p:spPr>
      </p:pic>
      <p:pic>
        <p:nvPicPr>
          <p:cNvPr id="17" name="Graphic 16" descr="Window with solid fill">
            <a:extLst>
              <a:ext uri="{FF2B5EF4-FFF2-40B4-BE49-F238E27FC236}">
                <a16:creationId xmlns:a16="http://schemas.microsoft.com/office/drawing/2014/main" id="{C8521114-E026-B0EE-A3F4-A352A6A367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48000" y="2865510"/>
            <a:ext cx="648000" cy="648000"/>
          </a:xfrm>
          <a:prstGeom prst="rect">
            <a:avLst/>
          </a:prstGeom>
        </p:spPr>
      </p:pic>
      <p:pic>
        <p:nvPicPr>
          <p:cNvPr id="18" name="Graphic 17" descr="Shower with solid fill">
            <a:extLst>
              <a:ext uri="{FF2B5EF4-FFF2-40B4-BE49-F238E27FC236}">
                <a16:creationId xmlns:a16="http://schemas.microsoft.com/office/drawing/2014/main" id="{DE179B40-C44B-A58E-55F0-18D8C828A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7350" y="2865510"/>
            <a:ext cx="648000" cy="648000"/>
          </a:xfrm>
          <a:prstGeom prst="rect">
            <a:avLst/>
          </a:prstGeom>
        </p:spPr>
      </p:pic>
      <p:pic>
        <p:nvPicPr>
          <p:cNvPr id="19" name="Graphic 18" descr="Internet with solid fill">
            <a:extLst>
              <a:ext uri="{FF2B5EF4-FFF2-40B4-BE49-F238E27FC236}">
                <a16:creationId xmlns:a16="http://schemas.microsoft.com/office/drawing/2014/main" id="{4A21CF69-6FF8-7A15-AFD6-1371508B29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86700" y="2865510"/>
            <a:ext cx="648000" cy="648000"/>
          </a:xfrm>
          <a:prstGeom prst="rect">
            <a:avLst/>
          </a:prstGeom>
        </p:spPr>
      </p:pic>
      <p:pic>
        <p:nvPicPr>
          <p:cNvPr id="20" name="Graphic 19" descr="Plugged Unplugged with solid fill">
            <a:extLst>
              <a:ext uri="{FF2B5EF4-FFF2-40B4-BE49-F238E27FC236}">
                <a16:creationId xmlns:a16="http://schemas.microsoft.com/office/drawing/2014/main" id="{0DF0C1E8-207F-DD1E-E21C-A001418666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27034" y="4061635"/>
            <a:ext cx="648000" cy="648000"/>
          </a:xfrm>
          <a:prstGeom prst="rect">
            <a:avLst/>
          </a:prstGeom>
        </p:spPr>
      </p:pic>
      <p:pic>
        <p:nvPicPr>
          <p:cNvPr id="21" name="Graphic 20" descr="Thermometer with solid fill">
            <a:extLst>
              <a:ext uri="{FF2B5EF4-FFF2-40B4-BE49-F238E27FC236}">
                <a16:creationId xmlns:a16="http://schemas.microsoft.com/office/drawing/2014/main" id="{AD2479A8-8BB8-75C9-E89B-866DE95D74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046384" y="4058408"/>
            <a:ext cx="648000" cy="648000"/>
          </a:xfrm>
          <a:prstGeom prst="rect">
            <a:avLst/>
          </a:prstGeom>
        </p:spPr>
      </p:pic>
      <p:pic>
        <p:nvPicPr>
          <p:cNvPr id="22" name="Graphic 21" descr="Washing Machine with solid fill">
            <a:extLst>
              <a:ext uri="{FF2B5EF4-FFF2-40B4-BE49-F238E27FC236}">
                <a16:creationId xmlns:a16="http://schemas.microsoft.com/office/drawing/2014/main" id="{9B267D7F-144F-D5AF-341D-A1A83CF6F39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48000" y="4061635"/>
            <a:ext cx="648000" cy="648000"/>
          </a:xfrm>
          <a:prstGeom prst="rect">
            <a:avLst/>
          </a:prstGeom>
        </p:spPr>
      </p:pic>
      <p:pic>
        <p:nvPicPr>
          <p:cNvPr id="23" name="Graphic 22" descr="Rubbish with solid fill">
            <a:extLst>
              <a:ext uri="{FF2B5EF4-FFF2-40B4-BE49-F238E27FC236}">
                <a16:creationId xmlns:a16="http://schemas.microsoft.com/office/drawing/2014/main" id="{90DC6A4A-0A11-FF20-ACD4-1780C2794C1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476217" y="4058408"/>
            <a:ext cx="648000" cy="648000"/>
          </a:xfrm>
          <a:prstGeom prst="rect">
            <a:avLst/>
          </a:prstGeom>
        </p:spPr>
      </p:pic>
      <p:pic>
        <p:nvPicPr>
          <p:cNvPr id="24" name="Graphic 23" descr="Walk with solid fill">
            <a:extLst>
              <a:ext uri="{FF2B5EF4-FFF2-40B4-BE49-F238E27FC236}">
                <a16:creationId xmlns:a16="http://schemas.microsoft.com/office/drawing/2014/main" id="{691337A9-8B20-C865-BCFF-6E052D8B2DC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668966" y="405840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9837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AAF2052-D471-76E7-BCB7-FDC0BB3ECE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729735"/>
              </p:ext>
            </p:extLst>
          </p:nvPr>
        </p:nvGraphicFramePr>
        <p:xfrm>
          <a:off x="866555" y="2298703"/>
          <a:ext cx="7410890" cy="3914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178">
                  <a:extLst>
                    <a:ext uri="{9D8B030D-6E8A-4147-A177-3AD203B41FA5}">
                      <a16:colId xmlns:a16="http://schemas.microsoft.com/office/drawing/2014/main" val="2946723781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1649145849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496952742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1250267137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2120309744"/>
                    </a:ext>
                  </a:extLst>
                </a:gridCol>
              </a:tblGrid>
              <a:tr h="190280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Goleuadau 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Defnyddio’r grisiau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Gwres ymlaen – Cau Ffenestri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Treulio llai o amser yn y gawod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Diffodd goleuadau ac offer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525937"/>
                  </a:ext>
                </a:extLst>
              </a:tr>
              <a:tr h="1338052"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Tynnu plygiau o’r soced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Gostwng tymheredd ystafelloedd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Gostwng tymheredd dŵr golchi dillad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Lleihau, Ailddefnyddio, Ailgylchu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Teithio yn y Car yn Llai Aml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063187"/>
                  </a:ext>
                </a:extLst>
              </a:tr>
            </a:tbl>
          </a:graphicData>
        </a:graphic>
      </p:graphicFrame>
      <p:pic>
        <p:nvPicPr>
          <p:cNvPr id="6" name="Graphic 5" descr="Lights On with solid fill">
            <a:extLst>
              <a:ext uri="{FF2B5EF4-FFF2-40B4-BE49-F238E27FC236}">
                <a16:creationId xmlns:a16="http://schemas.microsoft.com/office/drawing/2014/main" id="{95AF86F3-0535-E09B-A6A9-EFAFD0A0A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0768" y="2451632"/>
            <a:ext cx="648000" cy="648000"/>
          </a:xfrm>
          <a:prstGeom prst="rect">
            <a:avLst/>
          </a:prstGeom>
        </p:spPr>
      </p:pic>
      <p:pic>
        <p:nvPicPr>
          <p:cNvPr id="8" name="Graphic 7" descr="Upstairs with solid fill">
            <a:extLst>
              <a:ext uri="{FF2B5EF4-FFF2-40B4-BE49-F238E27FC236}">
                <a16:creationId xmlns:a16="http://schemas.microsoft.com/office/drawing/2014/main" id="{5A090991-4B88-56B1-D84A-42B2F8D18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11444" y="2451632"/>
            <a:ext cx="648000" cy="648000"/>
          </a:xfrm>
          <a:prstGeom prst="rect">
            <a:avLst/>
          </a:prstGeom>
        </p:spPr>
      </p:pic>
      <p:pic>
        <p:nvPicPr>
          <p:cNvPr id="10" name="Graphic 9" descr="Window with solid fill">
            <a:extLst>
              <a:ext uri="{FF2B5EF4-FFF2-40B4-BE49-F238E27FC236}">
                <a16:creationId xmlns:a16="http://schemas.microsoft.com/office/drawing/2014/main" id="{232474E4-C1D6-59C7-2D89-160AC32A3C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2120" y="2478455"/>
            <a:ext cx="648000" cy="648000"/>
          </a:xfrm>
          <a:prstGeom prst="rect">
            <a:avLst/>
          </a:prstGeom>
        </p:spPr>
      </p:pic>
      <p:pic>
        <p:nvPicPr>
          <p:cNvPr id="12" name="Graphic 11" descr="Shower with solid fill">
            <a:extLst>
              <a:ext uri="{FF2B5EF4-FFF2-40B4-BE49-F238E27FC236}">
                <a16:creationId xmlns:a16="http://schemas.microsoft.com/office/drawing/2014/main" id="{2EF636FA-4ADF-5933-A4E4-40D5254F4C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92796" y="2478455"/>
            <a:ext cx="648000" cy="648000"/>
          </a:xfrm>
          <a:prstGeom prst="rect">
            <a:avLst/>
          </a:prstGeom>
        </p:spPr>
      </p:pic>
      <p:pic>
        <p:nvPicPr>
          <p:cNvPr id="14" name="Graphic 13" descr="Internet with solid fill">
            <a:extLst>
              <a:ext uri="{FF2B5EF4-FFF2-40B4-BE49-F238E27FC236}">
                <a16:creationId xmlns:a16="http://schemas.microsoft.com/office/drawing/2014/main" id="{CBA9C97B-15BF-FC27-0048-BEAA09B1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10700" y="2478455"/>
            <a:ext cx="648000" cy="648000"/>
          </a:xfrm>
          <a:prstGeom prst="rect">
            <a:avLst/>
          </a:prstGeom>
        </p:spPr>
      </p:pic>
      <p:pic>
        <p:nvPicPr>
          <p:cNvPr id="16" name="Graphic 15" descr="Plugged Unplugged with solid fill">
            <a:extLst>
              <a:ext uri="{FF2B5EF4-FFF2-40B4-BE49-F238E27FC236}">
                <a16:creationId xmlns:a16="http://schemas.microsoft.com/office/drawing/2014/main" id="{4D0E2573-3A7D-56BD-47C0-57EC267F1E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30834" y="4351283"/>
            <a:ext cx="648000" cy="648000"/>
          </a:xfrm>
          <a:prstGeom prst="rect">
            <a:avLst/>
          </a:prstGeom>
        </p:spPr>
      </p:pic>
      <p:pic>
        <p:nvPicPr>
          <p:cNvPr id="18" name="Graphic 17" descr="Thermometer with solid fill">
            <a:extLst>
              <a:ext uri="{FF2B5EF4-FFF2-40B4-BE49-F238E27FC236}">
                <a16:creationId xmlns:a16="http://schemas.microsoft.com/office/drawing/2014/main" id="{2511BACD-DBBC-1CEA-A009-89D86A43677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37228" y="4351283"/>
            <a:ext cx="648000" cy="648000"/>
          </a:xfrm>
          <a:prstGeom prst="rect">
            <a:avLst/>
          </a:prstGeom>
        </p:spPr>
      </p:pic>
      <p:pic>
        <p:nvPicPr>
          <p:cNvPr id="20" name="Graphic 19" descr="Washing Machine with solid fill">
            <a:extLst>
              <a:ext uri="{FF2B5EF4-FFF2-40B4-BE49-F238E27FC236}">
                <a16:creationId xmlns:a16="http://schemas.microsoft.com/office/drawing/2014/main" id="{4809A31D-2822-2025-7E57-F352B39F64D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49577" y="4324995"/>
            <a:ext cx="648000" cy="648000"/>
          </a:xfrm>
          <a:prstGeom prst="rect">
            <a:avLst/>
          </a:prstGeom>
        </p:spPr>
      </p:pic>
      <p:pic>
        <p:nvPicPr>
          <p:cNvPr id="22" name="Graphic 21" descr="Rubbish with solid fill">
            <a:extLst>
              <a:ext uri="{FF2B5EF4-FFF2-40B4-BE49-F238E27FC236}">
                <a16:creationId xmlns:a16="http://schemas.microsoft.com/office/drawing/2014/main" id="{7FD67A45-A990-D99B-0E12-69825A6970D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735879" y="4324995"/>
            <a:ext cx="648000" cy="648000"/>
          </a:xfrm>
          <a:prstGeom prst="rect">
            <a:avLst/>
          </a:prstGeom>
        </p:spPr>
      </p:pic>
      <p:pic>
        <p:nvPicPr>
          <p:cNvPr id="24" name="Graphic 23" descr="Walk with solid fill">
            <a:extLst>
              <a:ext uri="{FF2B5EF4-FFF2-40B4-BE49-F238E27FC236}">
                <a16:creationId xmlns:a16="http://schemas.microsoft.com/office/drawing/2014/main" id="{61E2267C-77F0-5EF7-DE7F-813F5B40B62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165166" y="4351283"/>
            <a:ext cx="648000" cy="64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D56E82E-5A67-6493-CE65-6B4EA5EAB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803" y="235439"/>
            <a:ext cx="7886700" cy="825245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Sesiwn Lawn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5E6EE59-DC13-9380-A17B-DB2E838E6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803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Mae’r rhain i gyd yn ffyrdd o leihau ôl troed carbon. Beth maen nhw’n ei olygu, yn eich barn chi? </a:t>
            </a:r>
          </a:p>
        </p:txBody>
      </p:sp>
    </p:spTree>
    <p:extLst>
      <p:ext uri="{BB962C8B-B14F-4D97-AF65-F5344CB8AC3E}">
        <p14:creationId xmlns:p14="http://schemas.microsoft.com/office/powerpoint/2010/main" val="12774185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63713" y="230404"/>
            <a:ext cx="713974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5 – Adeiladau – Nwy Naturiol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AA573D-BEDC-36F1-2C7D-B3530CCCA644}"/>
              </a:ext>
            </a:extLst>
          </p:cNvPr>
          <p:cNvSpPr txBox="1"/>
          <p:nvPr/>
        </p:nvSpPr>
        <p:spPr>
          <a:xfrm>
            <a:off x="495300" y="1555968"/>
            <a:ext cx="8051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Drwy ddilyn y ddolen i’r adnodd addysgu TES neu ddefnyddio dull tebyg, datblygwch nifer o sleidiau sy’n egluro’r molecylau isod a gofynnwch i’ch dosbarth lunio modelau ohonynt â chlai, ffyn bach pren a chlymau ceblau.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Nitrogen</a:t>
            </a:r>
          </a:p>
          <a:p>
            <a:pPr marL="285750" indent="-285750">
              <a:buFontTx/>
              <a:buChar char="-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Ocsigen</a:t>
            </a:r>
          </a:p>
          <a:p>
            <a:pPr marL="285750" indent="-285750">
              <a:buFontTx/>
              <a:buChar char="-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Carbon Deuocsid</a:t>
            </a:r>
          </a:p>
          <a:p>
            <a:pPr marL="285750" indent="-285750">
              <a:buFontTx/>
              <a:buChar char="-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Methan</a:t>
            </a:r>
          </a:p>
          <a:p>
            <a:pPr marL="285750" indent="-285750">
              <a:buFontTx/>
              <a:buChar char="-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Anwedd Dŵr</a:t>
            </a:r>
          </a:p>
          <a:p>
            <a:pPr marL="285750" indent="-285750">
              <a:buFontTx/>
              <a:buChar char="-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Cymharwch y nwyon tŷ gwydr i weld beth sydd ganddynt yn gyffredin.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800" b="0" i="0" u="none" strike="noStrike" cap="none" baseline="0" dirty="0">
                <a:solidFill>
                  <a:srgbClr val="0070C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https://www.tes.com/teaching-resource/building-greenhouse-gases-6181642</a:t>
            </a:r>
            <a:r>
              <a:rPr lang="cy" sz="1800" b="0" i="0" u="none" strike="noStrike" cap="none" baseline="0" dirty="0">
                <a:solidFill>
                  <a:srgbClr val="0070C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E7F32-D32D-4C6E-88FA-610532BCB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50" y="236473"/>
            <a:ext cx="7886700" cy="823231"/>
          </a:xfrm>
        </p:spPr>
        <p:txBody>
          <a:bodyPr/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N</a:t>
            </a: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wy Naturiol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515877-2B0C-49CF-8348-56B75EE9D2C5}"/>
              </a:ext>
            </a:extLst>
          </p:cNvPr>
          <p:cNvSpPr txBox="1"/>
          <p:nvPr/>
        </p:nvSpPr>
        <p:spPr>
          <a:xfrm>
            <a:off x="333940" y="1253746"/>
            <a:ext cx="818141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nwy naturiol yn dod o weddillion organebau a fu’n byw filiynau o flynyddoedd yn ôl</a:t>
            </a:r>
          </a:p>
          <a:p>
            <a:pPr marL="342900" indent="-342900">
              <a:buFont typeface="+mj-lt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Trodd hynny’n nwy dan wres a gwasgedd</a:t>
            </a:r>
          </a:p>
          <a:p>
            <a:pPr marL="342900" indent="-342900">
              <a:buFont typeface="+mj-lt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Mae’n codi drwy holltau yn y graig i ffurfio cronfeydd y gellir casglu’r nwy ohonynt.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2AE34B-E4F3-8D0C-E728-78B29A816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154" y="3562070"/>
            <a:ext cx="5935692" cy="230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973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029102"/>
              </p:ext>
            </p:extLst>
          </p:nvPr>
        </p:nvGraphicFramePr>
        <p:xfrm>
          <a:off x="1334601" y="3429000"/>
          <a:ext cx="6096000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75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ym typeface="Wingdings"/>
                        </a:rPr>
                        <a:t>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ym typeface="Wingdings"/>
                        </a:rPr>
                        <a:t>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664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014" y="1383333"/>
            <a:ext cx="8229600" cy="11153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fanteision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ac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anfanteision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sydd gan dynnu nwy naturiol o’r ddaear i’r fforest law a’r bobl? </a:t>
            </a:r>
          </a:p>
          <a:p>
            <a:pPr marL="0" indent="0">
              <a:buNone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Brasluniwch dabl sydyn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ac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ychwanegu pwyntiau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o’r fideo: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0196" y="2806510"/>
            <a:ext cx="5397182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https://www.youtube.com/watch?v=rzo5pOYhklY</a:t>
            </a: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9AA3B8-BE8F-43A2-B4B4-C9394C1B9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486" y="233946"/>
            <a:ext cx="6036001" cy="756632"/>
          </a:xfrm>
        </p:spPr>
        <p:txBody>
          <a:bodyPr>
            <a:normAutofit fontScale="90000"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Astudiaeth Achos Gryno  </a:t>
            </a:r>
          </a:p>
        </p:txBody>
      </p:sp>
      <p:pic>
        <p:nvPicPr>
          <p:cNvPr id="2" name="Picture 1" descr="Person raising fist">
            <a:extLst>
              <a:ext uri="{FF2B5EF4-FFF2-40B4-BE49-F238E27FC236}">
                <a16:creationId xmlns:a16="http://schemas.microsoft.com/office/drawing/2014/main" id="{BD02A577-D7BF-6266-A826-2812BF448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9146" y="3926668"/>
            <a:ext cx="2719679" cy="1758769"/>
          </a:xfrm>
          <a:prstGeom prst="rect">
            <a:avLst/>
          </a:prstGeom>
        </p:spPr>
      </p:pic>
      <p:pic>
        <p:nvPicPr>
          <p:cNvPr id="4" name="Picture 3" descr="Industrial smokestack">
            <a:extLst>
              <a:ext uri="{FF2B5EF4-FFF2-40B4-BE49-F238E27FC236}">
                <a16:creationId xmlns:a16="http://schemas.microsoft.com/office/drawing/2014/main" id="{07DDC6A0-2370-C5B2-6A06-27117D17F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8787" y="3926668"/>
            <a:ext cx="2638154" cy="175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924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398" y="360813"/>
            <a:ext cx="8229600" cy="1760087"/>
          </a:xfrm>
        </p:spPr>
        <p:txBody>
          <a:bodyPr/>
          <a:lstStyle/>
          <a:p>
            <a:pPr marL="0" indent="0">
              <a:buNone/>
            </a:pPr>
            <a:r>
              <a:rPr lang="cy" sz="440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Tasg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Nodwch y datganiadau sy’n sôn am fanteision ac anfanteision tynu nwy naturiol o’r ddaear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23B06F8-CD56-18C0-0F22-4B13277EC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549613"/>
              </p:ext>
            </p:extLst>
          </p:nvPr>
        </p:nvGraphicFramePr>
        <p:xfrm>
          <a:off x="196398" y="2360706"/>
          <a:ext cx="8746292" cy="2956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6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6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65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970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Tanwydd ffosil glân iawn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✕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Yn beryglus os caiff ei drin neu’i gludo’n ddiofal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Mae ffracio’n beth dadleuol; mae angen llawer iawn o ddŵr a gallai’r dŵr gwastraff a chemegolion lygru dŵr daear; gallai achosi daeargrynfeydd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Mae’n cyflenwi trydan ar gyfer cyfnodau brig; gellir ei ddiffodd a’i ailgynnau fel y bo’r angen, yn wahanol i ynni niwclear a phŵer trydan dŵr</a:t>
                      </a:r>
                      <a:endParaRPr lang="en-US" sz="11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702">
                <a:tc>
                  <a:txBody>
                    <a:bodyPr/>
                    <a:lstStyle/>
                    <a:p>
                      <a:pPr algn="ctr"/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Mae rhai o’r cronfeydd nwy mewn gwledydd ansefydlog yn wleidyddol, sy’n ei gwneud yn anodd masnachu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" sz="11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Mae’n cyfrannu at gynhesu byd-eang drwy allyru carbon deuocsid a methan</a:t>
                      </a:r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1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Llai o berygl o ddamweiniau amgylcheddol o gymharu ag olew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45% yn llai o allyriadau carbon deuocsid nag olew a glo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702">
                <a:tc>
                  <a:txBody>
                    <a:bodyPr/>
                    <a:lstStyle/>
                    <a:p>
                      <a:pPr algn="ctr"/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Mae’n ddrud adeiladu’r piblinellau a’u cynnal a chadw</a:t>
                      </a:r>
                      <a:endParaRPr lang="en-US" sz="11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Gellir ei gludo mewn amryw ffyrdd, fel piblinellau, tanceri, dros dir a môr</a:t>
                      </a:r>
                      <a:endParaRPr lang="en-US" sz="11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10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" sz="11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Mae’n darparu swyddi i 1.2 miliwn o bobl </a:t>
                      </a:r>
                    </a:p>
                    <a:p>
                      <a:pPr algn="ctr"/>
                      <a:endParaRPr lang="en-US" sz="11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Yn gymharol helaeth</a:t>
                      </a:r>
                    </a:p>
                    <a:p>
                      <a:pPr algn="ctr"/>
                      <a:r>
                        <a:rPr lang="cy" sz="11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Wrth i dechnoleg wella, mae’n dod yn fwy economaidd i echdynnu nwy siâl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5611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444" y="280306"/>
            <a:ext cx="7886700" cy="8667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Bil Nwy Enw’r Ysgol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444" y="148816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y flwyddyn (Nodwch y Flwyddyn)</a:t>
            </a:r>
          </a:p>
          <a:p>
            <a:pPr marL="0" indent="0">
              <a:buNone/>
            </a:pPr>
            <a:endParaRPr lang="en-GB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Defnyddiwyd XX cilowat-oriau o ynni nwy naturiol yn Enw’r Ysgol</a:t>
            </a:r>
          </a:p>
          <a:p>
            <a:pPr marL="0" indent="0">
              <a:buNone/>
            </a:pPr>
            <a:endParaRPr lang="cy" sz="2800" b="1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y bil am y Flwyddyn pe byddai’r pris fesul uned yn XXc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ogystal â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thâl dyddiol sefydlog o XXc (365 o ddiwrnodau mewn blwyddyn)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3613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44" y="298450"/>
            <a:ext cx="7886700" cy="7651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Bil Ynni Enw’r Ysgol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144" y="138112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Nwy a Ddefnyddiwyd x Pris Fesul Uned  = XXc / 100 = £XX</a:t>
            </a:r>
            <a:endParaRPr lang="en-GB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OGYSTAL Â 365 o Daliadau Sefydlog = XXc/100=£XX</a:t>
            </a:r>
            <a:endParaRPr lang="en-GB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Cyfanswm y Gost = £XX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3974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6"/>
          <p:cNvSpPr txBox="1">
            <a:spLocks noGrp="1"/>
          </p:cNvSpPr>
          <p:nvPr>
            <p:ph type="title"/>
          </p:nvPr>
        </p:nvSpPr>
        <p:spPr>
          <a:xfrm>
            <a:off x="499872" y="404664"/>
            <a:ext cx="7816544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Swm cyfwerth mewn carbon deuocsid</a:t>
            </a:r>
            <a:endParaRPr dirty="0"/>
          </a:p>
        </p:txBody>
      </p:sp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95536" y="1488613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Caiff cyfanswm yr allyriadau nwyon tŷ gwydr eu mesur mewn unedau o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fas sy’n gyfwerth â charbon deuocsid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defnyddio nwy, y swm 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e/kWh yw 0.2136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swm y kgCO</a:t>
            </a:r>
            <a:r>
              <a:rPr lang="cy" sz="2400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ar gyfer Enw’r Ysgol yn ystod y flwyddyn (Unedau a ddefnyddiwyd mewn cilowat-oriau x 0.2136)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770" y="263318"/>
            <a:ext cx="8895229" cy="98975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Allyriadau Carbon Nwy Naturiol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286000" y="2970358"/>
            <a:ext cx="4572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y" sz="50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XX</a:t>
            </a:r>
            <a:r>
              <a:rPr lang="cy" sz="50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kgCO</a:t>
            </a:r>
            <a:r>
              <a:rPr lang="cy" sz="5000" b="1" i="0" u="none" strike="noStrike" cap="none" baseline="-2500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50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</a:t>
            </a:r>
            <a:r>
              <a:rPr lang="cy" sz="50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5832</TotalTime>
  <Words>673</Words>
  <Application>Microsoft Office PowerPoint</Application>
  <PresentationFormat>On-screen Show (4:3)</PresentationFormat>
  <Paragraphs>125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Trebuchet MS</vt:lpstr>
      <vt:lpstr>Wingdings</vt:lpstr>
      <vt:lpstr>Zapf Dingbats</vt:lpstr>
      <vt:lpstr>Custom Design</vt:lpstr>
      <vt:lpstr>Prosiect Ôl Troed Carbon </vt:lpstr>
      <vt:lpstr>PowerPoint Presentation</vt:lpstr>
      <vt:lpstr> Nwy Naturiol</vt:lpstr>
      <vt:lpstr>Astudiaeth Achos Gryno  </vt:lpstr>
      <vt:lpstr>PowerPoint Presentation</vt:lpstr>
      <vt:lpstr>Bil Nwy Enw’r Ysgol</vt:lpstr>
      <vt:lpstr>Bil Ynni Enw’r Ysgol</vt:lpstr>
      <vt:lpstr>Swm cyfwerth mewn carbon deuocsid</vt:lpstr>
      <vt:lpstr>Allyriadau Carbon Nwy Naturiol</vt:lpstr>
      <vt:lpstr>Sesiwn Lawn</vt:lpstr>
      <vt:lpstr>Sesiwn Lawn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145</cp:revision>
  <dcterms:created xsi:type="dcterms:W3CDTF">2023-11-17T14:55:44Z</dcterms:created>
  <dcterms:modified xsi:type="dcterms:W3CDTF">2025-09-29T07:32:07Z</dcterms:modified>
</cp:coreProperties>
</file>