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6"/>
  </p:notesMasterIdLst>
  <p:sldIdLst>
    <p:sldId id="256" r:id="rId2"/>
    <p:sldId id="258" r:id="rId3"/>
    <p:sldId id="262" r:id="rId4"/>
    <p:sldId id="261" r:id="rId5"/>
  </p:sldIdLst>
  <p:sldSz cx="9144000" cy="6858000" type="screen4x3"/>
  <p:notesSz cx="6858000" cy="9144000"/>
  <p:custDataLst>
    <p:tags r:id="rId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5" autoAdjust="0"/>
    <p:restoredTop sz="93962" autoAdjust="0"/>
  </p:normalViewPr>
  <p:slideViewPr>
    <p:cSldViewPr snapToGrid="0" snapToObjects="1">
      <p:cViewPr varScale="1">
        <p:scale>
          <a:sx n="104" d="100"/>
          <a:sy n="104" d="100"/>
        </p:scale>
        <p:origin x="1866" y="10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1578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28878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>
            <a:spLocks noGrp="1"/>
          </p:cNvSpPr>
          <p:nvPr>
            <p:ph type="ctrTitle"/>
          </p:nvPr>
        </p:nvSpPr>
        <p:spPr>
          <a:xfrm>
            <a:off x="1143000" y="1699022"/>
            <a:ext cx="6858000" cy="17907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spcFirstLastPara="1" vert="horz" wrap="square" lIns="68569" tIns="34275" rIns="68569" bIns="34275" rtlCol="0" anchor="ctr" anchorCtr="0">
            <a:normAutofit/>
          </a:bodyPr>
          <a:lstStyle/>
          <a:p>
            <a:r>
              <a:rPr lang="cy" sz="58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Ôl Troed Carbon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3"/>
          <p:cNvSpPr txBox="1">
            <a:spLocks noGrp="1"/>
          </p:cNvSpPr>
          <p:nvPr>
            <p:ph type="subTitle" idx="1"/>
          </p:nvPr>
        </p:nvSpPr>
        <p:spPr>
          <a:xfrm>
            <a:off x="1143000" y="3558778"/>
            <a:ext cx="6858000" cy="49717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spcFirstLastPara="1" vert="horz" wrap="square" lIns="68569" tIns="34275" rIns="68569" bIns="34275" rtlCol="0" anchor="t" anchorCtr="0">
            <a:normAutofit/>
          </a:bodyPr>
          <a:lstStyle/>
          <a:p>
            <a:pPr>
              <a:spcBef>
                <a:spcPct val="0"/>
              </a:spcBef>
              <a:buClr>
                <a:schemeClr val="dk1"/>
              </a:buClr>
              <a:buSzPts val="2400"/>
            </a:pPr>
            <a:r>
              <a:rPr lang="cy" sz="2400" b="0" i="0" u="none" strike="noStrike" cap="none" baseline="0" dirty="0">
                <a:solidFill>
                  <a:srgbClr val="8A1146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Adborth y Prawf 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>
            <a:spLocks noGrp="1"/>
          </p:cNvSpPr>
          <p:nvPr>
            <p:ph type="title"/>
          </p:nvPr>
        </p:nvSpPr>
        <p:spPr>
          <a:xfrm>
            <a:off x="129395" y="139199"/>
            <a:ext cx="8746588" cy="54864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ctr" anchorCtr="0">
            <a:normAutofit fontScale="90000"/>
          </a:bodyPr>
          <a:lstStyle/>
          <a:p>
            <a:r>
              <a:rPr lang="cy" sz="225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ea typeface="Arial"/>
              </a:rPr>
              <a:t>Beth wnaethoch chi’n dda... dewch o’r hyd i’r cwestiwn lle cawsoch chi’r sgôr uchaf: </a:t>
            </a:r>
            <a:endParaRPr lang="en-US" dirty="0"/>
          </a:p>
        </p:txBody>
      </p:sp>
      <p:sp>
        <p:nvSpPr>
          <p:cNvPr id="6" name="Google Shape;91;p14">
            <a:extLst>
              <a:ext uri="{FF2B5EF4-FFF2-40B4-BE49-F238E27FC236}">
                <a16:creationId xmlns:a16="http://schemas.microsoft.com/office/drawing/2014/main" id="{68B66C0F-B21F-B3C2-08F9-8457D1818943}"/>
              </a:ext>
            </a:extLst>
          </p:cNvPr>
          <p:cNvSpPr txBox="1"/>
          <p:nvPr/>
        </p:nvSpPr>
        <p:spPr>
          <a:xfrm>
            <a:off x="1014697" y="1006159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9pPr>
          </a:lstStyle>
          <a:p>
            <a:pPr marL="85725" indent="0">
              <a:spcBef>
                <a:spcPct val="0"/>
              </a:spcBef>
              <a:buSzTx/>
              <a:buNone/>
            </a:pPr>
            <a:r>
              <a:rPr lang="cy" sz="2100" b="0" i="0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Os cawsoch sgôr o 8/10 neu uwch yn C1, ysgrifennwch: </a:t>
            </a:r>
          </a:p>
          <a:p>
            <a:pPr marL="85725" indent="0" algn="ctr">
              <a:spcBef>
                <a:spcPct val="0"/>
              </a:spcBef>
              <a:buNone/>
            </a:pPr>
            <a:r>
              <a:rPr lang="cy" sz="2100" b="1" i="1" u="sng" strike="noStrike" cap="none" baseline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Cofio’n dda</a:t>
            </a:r>
            <a:r>
              <a:rPr lang="cy" sz="2100" b="0" i="0" u="sng" strike="noStrike" cap="none" baseline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  <a:endParaRPr lang="en-GB" sz="2100" i="1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7" name="Google Shape;91;p14">
            <a:extLst>
              <a:ext uri="{FF2B5EF4-FFF2-40B4-BE49-F238E27FC236}">
                <a16:creationId xmlns:a16="http://schemas.microsoft.com/office/drawing/2014/main" id="{450CA002-9C6F-21C6-3245-A8D28FB58601}"/>
              </a:ext>
            </a:extLst>
          </p:cNvPr>
          <p:cNvSpPr txBox="1"/>
          <p:nvPr/>
        </p:nvSpPr>
        <p:spPr>
          <a:xfrm>
            <a:off x="1014697" y="1793318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9pPr>
          </a:lstStyle>
          <a:p>
            <a:pPr marL="85725" indent="0">
              <a:spcBef>
                <a:spcPct val="0"/>
              </a:spcBef>
              <a:buSzTx/>
              <a:buNone/>
            </a:pPr>
            <a:r>
              <a:rPr lang="cy" sz="2100" b="0" i="0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Os cawsoch sgôr o 3/5 neu uwch yn C2, ysgrifennwch: </a:t>
            </a:r>
            <a:endParaRPr lang="en-US" sz="18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SzTx/>
            </a:pPr>
            <a:r>
              <a:rPr lang="cy" sz="2100" b="1" i="1" u="sng" strike="noStrike" cap="none" baseline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Esboniadau da o dermau allweddol y pwnc</a:t>
            </a:r>
            <a:r>
              <a:rPr lang="cy" sz="2100" b="0" i="0" u="sng" strike="noStrike" cap="none" baseline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8" name="Google Shape;91;p14">
            <a:extLst>
              <a:ext uri="{FF2B5EF4-FFF2-40B4-BE49-F238E27FC236}">
                <a16:creationId xmlns:a16="http://schemas.microsoft.com/office/drawing/2014/main" id="{5AD36EC1-A430-35C8-D0B2-B710CB8AD951}"/>
              </a:ext>
            </a:extLst>
          </p:cNvPr>
          <p:cNvSpPr txBox="1"/>
          <p:nvPr/>
        </p:nvSpPr>
        <p:spPr>
          <a:xfrm>
            <a:off x="1014696" y="2580478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9pPr>
          </a:lstStyle>
          <a:p>
            <a:pPr marL="85725" indent="0">
              <a:spcBef>
                <a:spcPct val="0"/>
              </a:spcBef>
              <a:buSzTx/>
              <a:buNone/>
            </a:pPr>
            <a:r>
              <a:rPr lang="cy" sz="2100" b="0" i="0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Os cawsoch sgôr o 2/4 neu uwch yn C3, ysgrifennwch: </a:t>
            </a:r>
            <a:endParaRPr lang="en-US" sz="18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 marL="85725" indent="0" algn="ctr">
              <a:spcBef>
                <a:spcPct val="0"/>
              </a:spcBef>
              <a:buNone/>
            </a:pPr>
            <a:r>
              <a:rPr lang="cy" sz="2100" b="1" i="1" u="sng" strike="noStrike" cap="none" baseline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Dehongliad da o ddata graff</a:t>
            </a:r>
            <a:r>
              <a:rPr lang="cy" sz="2100" b="0" i="0" u="sng" strike="noStrike" cap="none" baseline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9" name="Google Shape;91;p14">
            <a:extLst>
              <a:ext uri="{FF2B5EF4-FFF2-40B4-BE49-F238E27FC236}">
                <a16:creationId xmlns:a16="http://schemas.microsoft.com/office/drawing/2014/main" id="{40FD8DE5-C9EB-7399-C9B2-D6440DC562E8}"/>
              </a:ext>
            </a:extLst>
          </p:cNvPr>
          <p:cNvSpPr txBox="1"/>
          <p:nvPr/>
        </p:nvSpPr>
        <p:spPr>
          <a:xfrm>
            <a:off x="1014695" y="3367638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 fontScale="90000" lnSpcReduction="20000"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9pPr>
          </a:lstStyle>
          <a:p>
            <a:pPr marL="85725" indent="0">
              <a:spcBef>
                <a:spcPct val="0"/>
              </a:spcBef>
              <a:buSzTx/>
              <a:buNone/>
            </a:pPr>
            <a:r>
              <a:rPr lang="cy" sz="2100" b="0" i="0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Os cawsoch sgôr o 4/6 neu uwch yn C4, ysgrifennwch: </a:t>
            </a:r>
            <a:endParaRPr lang="en-US" sz="18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SzTx/>
            </a:pPr>
            <a:r>
              <a:rPr lang="cy" sz="2100" b="1" i="1" u="sng" strike="noStrike" cap="none" baseline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Dealltwriaeth dda ynghylch cynhyrchu a defnyddio carbon deuocsid</a:t>
            </a:r>
            <a:r>
              <a:rPr lang="cy" sz="2100" b="0" i="0" u="sng" strike="noStrike" cap="none" baseline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71450" indent="-171450"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3" name="Google Shape;91;p14">
            <a:extLst>
              <a:ext uri="{FF2B5EF4-FFF2-40B4-BE49-F238E27FC236}">
                <a16:creationId xmlns:a16="http://schemas.microsoft.com/office/drawing/2014/main" id="{E4545638-2D02-FFC1-4193-A4642E8762C0}"/>
              </a:ext>
            </a:extLst>
          </p:cNvPr>
          <p:cNvSpPr txBox="1"/>
          <p:nvPr/>
        </p:nvSpPr>
        <p:spPr>
          <a:xfrm>
            <a:off x="1014694" y="4144014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9pPr>
          </a:lstStyle>
          <a:p>
            <a:pPr marL="85725" indent="0">
              <a:spcBef>
                <a:spcPct val="0"/>
              </a:spcBef>
              <a:buSzTx/>
              <a:buNone/>
            </a:pPr>
            <a:r>
              <a:rPr lang="cy" sz="2100" b="0" i="0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Os cawsoch sgôr o 4/8 neu uwch yn C5, ysgrifennwch: </a:t>
            </a:r>
            <a:endParaRPr lang="en-US" sz="18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SzTx/>
            </a:pPr>
            <a:r>
              <a:rPr lang="cy" sz="2100" b="1" i="1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Dealltwriaeth dda o ran disgrifio ac egluro</a:t>
            </a:r>
            <a:r>
              <a:rPr lang="cy" sz="2100" b="0" i="0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4" name="Google Shape;91;p14">
            <a:extLst>
              <a:ext uri="{FF2B5EF4-FFF2-40B4-BE49-F238E27FC236}">
                <a16:creationId xmlns:a16="http://schemas.microsoft.com/office/drawing/2014/main" id="{4C18AE65-6FC6-F7E3-BBBD-9BD68095BB15}"/>
              </a:ext>
            </a:extLst>
          </p:cNvPr>
          <p:cNvSpPr txBox="1"/>
          <p:nvPr/>
        </p:nvSpPr>
        <p:spPr>
          <a:xfrm>
            <a:off x="1014694" y="4980514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9pPr>
          </a:lstStyle>
          <a:p>
            <a:pPr marL="85725" indent="0">
              <a:spcBef>
                <a:spcPct val="0"/>
              </a:spcBef>
              <a:buSzTx/>
              <a:buNone/>
            </a:pPr>
            <a:r>
              <a:rPr lang="cy" sz="1900" b="0" i="0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Os cawsoch sgôr o 4/8 neu uwch yn C6, ysgrifennwch: </a:t>
            </a:r>
            <a:endParaRPr lang="en-US" sz="18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SzTx/>
            </a:pPr>
            <a:r>
              <a:rPr lang="cy" sz="1900" b="1" i="1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Dehongliad rhagorol o ddata a chyfrifo cymedr</a:t>
            </a:r>
          </a:p>
          <a:p>
            <a:pPr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>
            <a:spLocks noGrp="1"/>
          </p:cNvSpPr>
          <p:nvPr>
            <p:ph type="title"/>
          </p:nvPr>
        </p:nvSpPr>
        <p:spPr>
          <a:xfrm>
            <a:off x="198706" y="134624"/>
            <a:ext cx="8746588" cy="54864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ctr" anchorCtr="0">
            <a:normAutofit/>
          </a:bodyPr>
          <a:lstStyle/>
          <a:p>
            <a:r>
              <a:rPr lang="cy" sz="2250" b="0" i="0" u="none" strike="noStrike" cap="none" baseline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ea typeface="Arial"/>
              </a:rPr>
              <a:t>Beth oeddech chi’n ei weld yn anodd... </a:t>
            </a:r>
            <a:endParaRPr lang="en-US"/>
          </a:p>
        </p:txBody>
      </p:sp>
      <p:sp>
        <p:nvSpPr>
          <p:cNvPr id="6" name="Google Shape;91;p14">
            <a:extLst>
              <a:ext uri="{FF2B5EF4-FFF2-40B4-BE49-F238E27FC236}">
                <a16:creationId xmlns:a16="http://schemas.microsoft.com/office/drawing/2014/main" id="{68B66C0F-B21F-B3C2-08F9-8457D1818943}"/>
              </a:ext>
            </a:extLst>
          </p:cNvPr>
          <p:cNvSpPr txBox="1"/>
          <p:nvPr/>
        </p:nvSpPr>
        <p:spPr>
          <a:xfrm>
            <a:off x="921383" y="940796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9pPr>
          </a:lstStyle>
          <a:p>
            <a:pPr marL="85725" indent="0">
              <a:spcBef>
                <a:spcPct val="0"/>
              </a:spcBef>
              <a:buSzTx/>
              <a:buNone/>
            </a:pPr>
            <a:r>
              <a:rPr lang="cy" sz="2100" b="0" i="0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Os oeddech chi’n gweld C1 yn anodd, ysgrifennwch: </a:t>
            </a:r>
          </a:p>
          <a:p>
            <a:pPr marL="85725" indent="0" algn="ctr">
              <a:spcBef>
                <a:spcPct val="0"/>
              </a:spcBef>
              <a:buNone/>
            </a:pPr>
            <a:r>
              <a:rPr lang="cy" sz="2100" b="1" i="1" u="sng" strike="noStrike" cap="none" baseline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Gweithio ar ddysgu ffeithiau</a:t>
            </a:r>
            <a:r>
              <a:rPr lang="cy" sz="2100" b="0" i="0" u="sng" strike="noStrike" cap="none" baseline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7" name="Google Shape;91;p14">
            <a:extLst>
              <a:ext uri="{FF2B5EF4-FFF2-40B4-BE49-F238E27FC236}">
                <a16:creationId xmlns:a16="http://schemas.microsoft.com/office/drawing/2014/main" id="{450CA002-9C6F-21C6-3245-A8D28FB58601}"/>
              </a:ext>
            </a:extLst>
          </p:cNvPr>
          <p:cNvSpPr txBox="1"/>
          <p:nvPr/>
        </p:nvSpPr>
        <p:spPr>
          <a:xfrm>
            <a:off x="921383" y="1727955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9pPr>
          </a:lstStyle>
          <a:p>
            <a:pPr marL="85725" indent="0">
              <a:spcBef>
                <a:spcPct val="0"/>
              </a:spcBef>
              <a:buSzTx/>
              <a:buNone/>
            </a:pPr>
            <a:r>
              <a:rPr lang="cy" sz="2100" b="0" i="0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Os oeddech chi’n gweld C2 yn anodd, ysgrifennwch: </a:t>
            </a:r>
            <a:endParaRPr lang="en-US" sz="18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 marL="85725" indent="0" algn="ctr">
              <a:spcBef>
                <a:spcPct val="0"/>
              </a:spcBef>
              <a:buNone/>
            </a:pPr>
            <a:r>
              <a:rPr lang="cy" sz="2100" b="1" i="1" u="sng" strike="noStrike" cap="none" baseline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Edrych eto ar ddal carbon ac effeithiau cynhesu byd-eang</a:t>
            </a:r>
            <a:r>
              <a:rPr lang="cy" sz="2100" b="0" i="0" u="sng" strike="noStrike" cap="none" baseline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8" name="Google Shape;91;p14">
            <a:extLst>
              <a:ext uri="{FF2B5EF4-FFF2-40B4-BE49-F238E27FC236}">
                <a16:creationId xmlns:a16="http://schemas.microsoft.com/office/drawing/2014/main" id="{5AD36EC1-A430-35C8-D0B2-B710CB8AD951}"/>
              </a:ext>
            </a:extLst>
          </p:cNvPr>
          <p:cNvSpPr txBox="1"/>
          <p:nvPr/>
        </p:nvSpPr>
        <p:spPr>
          <a:xfrm>
            <a:off x="921382" y="2515115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9pPr>
          </a:lstStyle>
          <a:p>
            <a:pPr marL="85725" indent="0">
              <a:spcBef>
                <a:spcPct val="0"/>
              </a:spcBef>
              <a:buSzTx/>
              <a:buNone/>
            </a:pPr>
            <a:r>
              <a:rPr lang="cy" sz="2100" b="0" i="0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Os oeddech chi’n gweld C3 yn anodd, ysgrifennwch: </a:t>
            </a:r>
            <a:endParaRPr lang="en-US" sz="18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SzTx/>
            </a:pPr>
            <a:r>
              <a:rPr lang="cy" sz="2100" b="1" i="1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Edrych eto ar ffotosynthesis a’r hafaliad</a:t>
            </a:r>
            <a:r>
              <a:rPr lang="cy" sz="2100" b="0" i="0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9" name="Google Shape;91;p14">
            <a:extLst>
              <a:ext uri="{FF2B5EF4-FFF2-40B4-BE49-F238E27FC236}">
                <a16:creationId xmlns:a16="http://schemas.microsoft.com/office/drawing/2014/main" id="{40FD8DE5-C9EB-7399-C9B2-D6440DC562E8}"/>
              </a:ext>
            </a:extLst>
          </p:cNvPr>
          <p:cNvSpPr txBox="1"/>
          <p:nvPr/>
        </p:nvSpPr>
        <p:spPr>
          <a:xfrm>
            <a:off x="921381" y="3302275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 fontScale="92500"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9pPr>
          </a:lstStyle>
          <a:p>
            <a:pPr marL="85725" indent="0">
              <a:spcBef>
                <a:spcPct val="0"/>
              </a:spcBef>
              <a:buSzTx/>
              <a:buNone/>
            </a:pPr>
            <a:r>
              <a:rPr lang="cy" sz="19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Os oeddech chi’n gweld C4 yn anodd, ysgrifennwch: </a:t>
            </a:r>
            <a:endParaRPr lang="en-US" sz="18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 marL="85725" indent="0">
              <a:spcBef>
                <a:spcPct val="0"/>
              </a:spcBef>
              <a:buSzTx/>
              <a:buNone/>
            </a:pPr>
            <a:r>
              <a:rPr lang="cy" sz="1900" b="1" i="1" u="sng" strike="noStrike" cap="none" baseline="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Edrych eto ar resbiradaeth, ffotosynthesis a’r gylchred garbon</a:t>
            </a:r>
            <a:r>
              <a:rPr lang="cy" sz="1900" b="0" i="0" u="sng" strike="noStrike" cap="none" baseline="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SzTx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>
              <a:spcBef>
                <a:spcPct val="0"/>
              </a:spcBef>
              <a:buSzTx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3" name="Google Shape;91;p14">
            <a:extLst>
              <a:ext uri="{FF2B5EF4-FFF2-40B4-BE49-F238E27FC236}">
                <a16:creationId xmlns:a16="http://schemas.microsoft.com/office/drawing/2014/main" id="{E4545638-2D02-FFC1-4193-A4642E8762C0}"/>
              </a:ext>
            </a:extLst>
          </p:cNvPr>
          <p:cNvSpPr txBox="1"/>
          <p:nvPr/>
        </p:nvSpPr>
        <p:spPr>
          <a:xfrm>
            <a:off x="921380" y="4078651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9pPr>
          </a:lstStyle>
          <a:p>
            <a:pPr marL="85725" indent="0">
              <a:spcBef>
                <a:spcPct val="0"/>
              </a:spcBef>
              <a:buSzTx/>
              <a:buNone/>
            </a:pPr>
            <a:r>
              <a:rPr lang="cy" sz="2100" b="0" i="0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Os oeddech chi’n gweld C5 yn anodd, ysgrifennwch: </a:t>
            </a:r>
            <a:endParaRPr lang="en-US" sz="21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 marL="85725" indent="0" algn="ctr">
              <a:spcBef>
                <a:spcPct val="0"/>
              </a:spcBef>
              <a:buNone/>
            </a:pPr>
            <a:r>
              <a:rPr lang="cy" sz="2100" b="1" i="1" u="sng" strike="noStrike" cap="none" baseline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Adolygu’r gwahaniaeth rhwng egluro a disgrifio</a:t>
            </a:r>
            <a:r>
              <a:rPr lang="cy" sz="2100" b="0" i="0" u="sng" strike="noStrike" cap="none" baseline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  <a:endParaRPr lang="en-GB" sz="2100" i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4" name="Google Shape;91;p14">
            <a:extLst>
              <a:ext uri="{FF2B5EF4-FFF2-40B4-BE49-F238E27FC236}">
                <a16:creationId xmlns:a16="http://schemas.microsoft.com/office/drawing/2014/main" id="{4C18AE65-6FC6-F7E3-BBBD-9BD68095BB15}"/>
              </a:ext>
            </a:extLst>
          </p:cNvPr>
          <p:cNvSpPr txBox="1"/>
          <p:nvPr/>
        </p:nvSpPr>
        <p:spPr>
          <a:xfrm>
            <a:off x="921380" y="4919726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9pPr>
          </a:lstStyle>
          <a:p>
            <a:pPr marL="85725" indent="0">
              <a:spcBef>
                <a:spcPct val="0"/>
              </a:spcBef>
              <a:buSzTx/>
              <a:buNone/>
            </a:pPr>
            <a:r>
              <a:rPr lang="cy" sz="1800" b="0" i="0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Os oeddech chi’n gweld C6 yn anodd, ysgrifennwch: </a:t>
            </a:r>
            <a:endParaRPr lang="en-US" sz="18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 marL="85725" indent="0" algn="ctr">
              <a:spcBef>
                <a:spcPct val="0"/>
              </a:spcBef>
              <a:buNone/>
            </a:pPr>
            <a:r>
              <a:rPr lang="cy" sz="1800" b="1" i="1" u="sng" strike="noStrike" cap="none" baseline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Edrych eto ar gyfrifo cymedr ac ymarfer dehongli tablau data</a:t>
            </a:r>
            <a:r>
              <a:rPr lang="cy" sz="1800" b="0" i="0" u="sng" strike="noStrike" cap="none" baseline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</a:t>
            </a:r>
            <a:endParaRPr lang="en-GB" sz="2100" i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>
              <a:spcBef>
                <a:spcPct val="0"/>
              </a:spcBef>
              <a:buSzTx/>
            </a:pPr>
            <a:endParaRPr lang="en-GB" sz="210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99411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>
            <a:spLocks noGrp="1"/>
          </p:cNvSpPr>
          <p:nvPr>
            <p:ph type="title"/>
          </p:nvPr>
        </p:nvSpPr>
        <p:spPr>
          <a:xfrm>
            <a:off x="198706" y="193017"/>
            <a:ext cx="8746588" cy="54864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ctr" anchorCtr="0">
            <a:normAutofit/>
          </a:bodyPr>
          <a:lstStyle/>
          <a:p>
            <a:r>
              <a:rPr lang="cy" sz="28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Y Cam Nesaf – Dewis Tasg </a:t>
            </a:r>
            <a:endParaRPr lang="en-US" sz="2800" dirty="0"/>
          </a:p>
        </p:txBody>
      </p:sp>
      <p:sp>
        <p:nvSpPr>
          <p:cNvPr id="3" name="Google Shape;91;p14">
            <a:extLst>
              <a:ext uri="{FF2B5EF4-FFF2-40B4-BE49-F238E27FC236}">
                <a16:creationId xmlns:a16="http://schemas.microsoft.com/office/drawing/2014/main" id="{15819A79-B7A8-EDA6-EF00-A43F58813F9F}"/>
              </a:ext>
            </a:extLst>
          </p:cNvPr>
          <p:cNvSpPr txBox="1"/>
          <p:nvPr/>
        </p:nvSpPr>
        <p:spPr>
          <a:xfrm>
            <a:off x="604147" y="953767"/>
            <a:ext cx="3462414" cy="144186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9pPr>
          </a:lstStyle>
          <a:p>
            <a:pPr marL="85725" indent="0" algn="ctr">
              <a:spcBef>
                <a:spcPct val="0"/>
              </a:spcBef>
              <a:buNone/>
            </a:pPr>
            <a:r>
              <a:rPr lang="cy" sz="1800" b="1" i="1" u="sng" strike="noStrike" cap="none" baseline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</a:rPr>
              <a:t>1.</a:t>
            </a:r>
          </a:p>
          <a:p>
            <a:pPr marL="85725" indent="0" algn="ctr">
              <a:spcBef>
                <a:spcPct val="0"/>
              </a:spcBef>
              <a:buNone/>
            </a:pPr>
            <a:r>
              <a:rPr lang="cy" sz="1800" b="0" i="0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Eglurwch sut y mae resbiradaeth a ffotosynthesis yn cadw lefelau carbon deuocsid yn yr atmosffer yn gyson </a:t>
            </a:r>
            <a:r>
              <a:rPr lang="cy" sz="1800" b="1" i="1" u="sng" strike="noStrike" cap="none" baseline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</a:rPr>
              <a:t> </a:t>
            </a:r>
            <a:r>
              <a:rPr lang="cy" sz="1800" b="0" i="0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 </a:t>
            </a:r>
            <a:endParaRPr lang="en-GB" sz="1800">
              <a:latin typeface="Arial"/>
              <a:cs typeface="Arial"/>
            </a:endParaRPr>
          </a:p>
        </p:txBody>
      </p:sp>
      <p:sp>
        <p:nvSpPr>
          <p:cNvPr id="6" name="Google Shape;91;p14">
            <a:extLst>
              <a:ext uri="{FF2B5EF4-FFF2-40B4-BE49-F238E27FC236}">
                <a16:creationId xmlns:a16="http://schemas.microsoft.com/office/drawing/2014/main" id="{15819A79-B7A8-EDA6-EF00-A43F58813F9F}"/>
              </a:ext>
            </a:extLst>
          </p:cNvPr>
          <p:cNvSpPr txBox="1"/>
          <p:nvPr/>
        </p:nvSpPr>
        <p:spPr>
          <a:xfrm>
            <a:off x="604147" y="2568751"/>
            <a:ext cx="3462414" cy="1111616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9pPr>
          </a:lstStyle>
          <a:p>
            <a:pPr marL="85725" indent="0" algn="ctr">
              <a:spcBef>
                <a:spcPct val="0"/>
              </a:spcBef>
              <a:buNone/>
            </a:pPr>
            <a:r>
              <a:rPr lang="cy" sz="1800" b="1" i="1" u="sng" strike="noStrike" cap="none" baseline="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</a:rPr>
              <a:t>2. Ysgrifennwch ddiffiniad ar gyfer</a:t>
            </a:r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 </a:t>
            </a:r>
          </a:p>
          <a:p>
            <a:pPr marL="85725" indent="0">
              <a:spcBef>
                <a:spcPct val="0"/>
              </a:spcBef>
              <a:buNone/>
            </a:pPr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Effaith Tŷ Gwydr </a:t>
            </a:r>
          </a:p>
          <a:p>
            <a:pPr marL="85725" indent="0">
              <a:spcBef>
                <a:spcPct val="0"/>
              </a:spcBef>
              <a:buNone/>
            </a:pPr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Cynhesu Byd-eang</a:t>
            </a:r>
          </a:p>
        </p:txBody>
      </p:sp>
      <p:sp>
        <p:nvSpPr>
          <p:cNvPr id="7" name="Google Shape;91;p14">
            <a:extLst>
              <a:ext uri="{FF2B5EF4-FFF2-40B4-BE49-F238E27FC236}">
                <a16:creationId xmlns:a16="http://schemas.microsoft.com/office/drawing/2014/main" id="{15819A79-B7A8-EDA6-EF00-A43F58813F9F}"/>
              </a:ext>
            </a:extLst>
          </p:cNvPr>
          <p:cNvSpPr txBox="1"/>
          <p:nvPr/>
        </p:nvSpPr>
        <p:spPr>
          <a:xfrm>
            <a:off x="604147" y="3853491"/>
            <a:ext cx="3462414" cy="97427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 fontScale="95000"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9pPr>
          </a:lstStyle>
          <a:p>
            <a:pPr marL="85725" indent="0" algn="ctr">
              <a:spcBef>
                <a:spcPct val="0"/>
              </a:spcBef>
              <a:buNone/>
            </a:pPr>
            <a:r>
              <a:rPr lang="cy" sz="1800" b="1" i="1" u="sng" strike="noStrike" cap="none" baseline="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</a:rPr>
              <a:t>3. Sut mae llosgi tanwyddau ffosil yn cynyddu lefelau carbon deuocsid?</a:t>
            </a:r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 </a:t>
            </a:r>
          </a:p>
        </p:txBody>
      </p:sp>
      <p:sp>
        <p:nvSpPr>
          <p:cNvPr id="8" name="Google Shape;91;p14">
            <a:extLst>
              <a:ext uri="{FF2B5EF4-FFF2-40B4-BE49-F238E27FC236}">
                <a16:creationId xmlns:a16="http://schemas.microsoft.com/office/drawing/2014/main" id="{15819A79-B7A8-EDA6-EF00-A43F58813F9F}"/>
              </a:ext>
            </a:extLst>
          </p:cNvPr>
          <p:cNvSpPr txBox="1"/>
          <p:nvPr/>
        </p:nvSpPr>
        <p:spPr>
          <a:xfrm>
            <a:off x="4804881" y="947303"/>
            <a:ext cx="3734971" cy="2230331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9pPr>
          </a:lstStyle>
          <a:p>
            <a:pPr marL="85725" indent="0" algn="ctr">
              <a:spcBef>
                <a:spcPct val="0"/>
              </a:spcBef>
              <a:buNone/>
            </a:pPr>
            <a:r>
              <a:rPr lang="cy" sz="1800" b="1" i="1" u="sng" strike="noStrike" cap="none" baseline="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</a:rPr>
              <a:t>4. Cyfrifwch y cymedr canlynol</a:t>
            </a:r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 </a:t>
            </a:r>
          </a:p>
          <a:p>
            <a:pPr marL="85725" indent="0" algn="ctr">
              <a:spcBef>
                <a:spcPct val="0"/>
              </a:spcBef>
              <a:buNone/>
            </a:pPr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Ceir rhestr o’r trydan a gynhyrchir o 5 gorsaf ynni niwclear isod. Cyfrifwch y cymedr ar gyfer y trydan a gynhyrchir ym mhob un o’r 5 gorsaf ynni. </a:t>
            </a:r>
          </a:p>
          <a:p>
            <a:pPr marL="85725" indent="0" algn="ctr">
              <a:spcBef>
                <a:spcPct val="0"/>
              </a:spcBef>
              <a:buNone/>
            </a:pPr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A -6.30    B- 55.5   C- 9.6   </a:t>
            </a:r>
          </a:p>
          <a:p>
            <a:pPr marL="85725" indent="0" algn="ctr">
              <a:spcBef>
                <a:spcPct val="0"/>
              </a:spcBef>
              <a:buNone/>
            </a:pPr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D- 63.0  E- 46.0</a:t>
            </a:r>
          </a:p>
        </p:txBody>
      </p:sp>
      <p:sp>
        <p:nvSpPr>
          <p:cNvPr id="9" name="Google Shape;91;p14">
            <a:extLst>
              <a:ext uri="{FF2B5EF4-FFF2-40B4-BE49-F238E27FC236}">
                <a16:creationId xmlns:a16="http://schemas.microsoft.com/office/drawing/2014/main" id="{15819A79-B7A8-EDA6-EF00-A43F58813F9F}"/>
              </a:ext>
            </a:extLst>
          </p:cNvPr>
          <p:cNvSpPr txBox="1"/>
          <p:nvPr/>
        </p:nvSpPr>
        <p:spPr>
          <a:xfrm>
            <a:off x="4871224" y="3680367"/>
            <a:ext cx="3462414" cy="97427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/>
                <a:sym typeface="Calibri" panose="020F0502020204030204"/>
              </a:defRPr>
            </a:lvl9pPr>
          </a:lstStyle>
          <a:p>
            <a:pPr marL="85725" indent="0" algn="ctr">
              <a:spcBef>
                <a:spcPct val="0"/>
              </a:spcBef>
              <a:buNone/>
            </a:pPr>
            <a:r>
              <a:rPr lang="cy" sz="1800" b="1" i="1" u="sng" strike="noStrike" cap="none" baseline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/>
                <a:ea typeface="Arial"/>
                <a:cs typeface="Arial"/>
              </a:rPr>
              <a:t>5. Rhowch amlinelliad o 3 effaith cynhesu byd-eang (newid hinsawdd)</a:t>
            </a:r>
            <a:r>
              <a:rPr lang="cy" sz="1800" b="0" i="0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38803230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Microsoft Windows NT 10.0"/>
  <p:tag name="AS_RELEASE_DATE" val="2024.03.31"/>
  <p:tag name="AS_TITLE" val="Aspose.Slides for Java"/>
  <p:tag name="AS_VERSION" val="24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5692</TotalTime>
  <Words>351</Words>
  <Application>Microsoft Office PowerPoint</Application>
  <PresentationFormat>On-screen Show (4:3)</PresentationFormat>
  <Paragraphs>45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Custom Design</vt:lpstr>
      <vt:lpstr>Ôl Troed Carbon</vt:lpstr>
      <vt:lpstr>Beth wnaethoch chi’n dda... dewch o’r hyd i’r cwestiwn lle cawsoch chi’r sgôr uchaf: </vt:lpstr>
      <vt:lpstr>Beth oeddech chi’n ei weld yn anodd... </vt:lpstr>
      <vt:lpstr>Y Cam Nesaf – Dewis Tasg 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133</cp:revision>
  <dcterms:created xsi:type="dcterms:W3CDTF">2023-11-17T14:55:44Z</dcterms:created>
  <dcterms:modified xsi:type="dcterms:W3CDTF">2025-09-29T07:42:39Z</dcterms:modified>
</cp:coreProperties>
</file>