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7"/>
  </p:notesMasterIdLst>
  <p:sldIdLst>
    <p:sldId id="333" r:id="rId2"/>
    <p:sldId id="318" r:id="rId3"/>
    <p:sldId id="279" r:id="rId4"/>
    <p:sldId id="319" r:id="rId5"/>
    <p:sldId id="320" r:id="rId6"/>
    <p:sldId id="321" r:id="rId7"/>
    <p:sldId id="322" r:id="rId8"/>
    <p:sldId id="323" r:id="rId9"/>
    <p:sldId id="329" r:id="rId10"/>
    <p:sldId id="327" r:id="rId11"/>
    <p:sldId id="328" r:id="rId12"/>
    <p:sldId id="326" r:id="rId13"/>
    <p:sldId id="331" r:id="rId14"/>
    <p:sldId id="332" r:id="rId15"/>
    <p:sldId id="330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FF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4340" autoAdjust="0"/>
  </p:normalViewPr>
  <p:slideViewPr>
    <p:cSldViewPr snapToGrid="0" snapToObjects="1">
      <p:cViewPr varScale="1">
        <p:scale>
          <a:sx n="119" d="100"/>
          <a:sy n="119" d="100"/>
        </p:scale>
        <p:origin x="141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964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26" name="Google Shape;826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1359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26" name="Google Shape;826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alculator.carbonfootprint.com/calculator.aspx?tab=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321" y="314210"/>
            <a:ext cx="7886700" cy="920982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2E556-D8EE-81BE-405D-0357E309F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70" y="1778889"/>
            <a:ext cx="4950331" cy="330022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D5B5FD-DA7D-5CDA-3809-10E75F8355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31056" y="2124634"/>
            <a:ext cx="1775965" cy="219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2659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86"/>
          <p:cNvSpPr txBox="1">
            <a:spLocks noGrp="1"/>
          </p:cNvSpPr>
          <p:nvPr>
            <p:ph type="body" idx="1"/>
          </p:nvPr>
        </p:nvSpPr>
        <p:spPr>
          <a:xfrm>
            <a:off x="395536" y="1763229"/>
            <a:ext cx="792088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Caiff cyfanswm yr allyriadau nwyon tŷ gwydr eu mesur mewn unedau o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fas sy’n gyfwerth â charbon deuocsid 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(kgCO2eq). </a:t>
            </a: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 gyfer bysus mini (fan) diesel, y swm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sz="24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e/milltir yw 0.502</a:t>
            </a: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y swm o  kgCO</a:t>
            </a:r>
            <a:r>
              <a:rPr lang="cy" sz="24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 ar gyfer y bysus mini: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828;p86"/>
          <p:cNvSpPr txBox="1">
            <a:spLocks/>
          </p:cNvSpPr>
          <p:nvPr/>
        </p:nvSpPr>
        <p:spPr>
          <a:xfrm>
            <a:off x="332036" y="214164"/>
            <a:ext cx="7378700" cy="1320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6A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Aft>
                <a:spcPct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Swm</a:t>
            </a:r>
            <a:r>
              <a:rPr lang="en-GB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cyfwerth</a:t>
            </a:r>
            <a:r>
              <a:rPr lang="en-GB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mewn</a:t>
            </a:r>
            <a:r>
              <a:rPr lang="en-GB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carbon </a:t>
            </a: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deuocsid</a:t>
            </a:r>
            <a:endParaRPr lang="en-GB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13B3311C-B562-4D2E-8E51-4D69BB98B546}"/>
              </a:ext>
            </a:extLst>
          </p:cNvPr>
          <p:cNvSpPr/>
          <p:nvPr/>
        </p:nvSpPr>
        <p:spPr>
          <a:xfrm>
            <a:off x="1008529" y="1532965"/>
            <a:ext cx="7506821" cy="4343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46E89-9DCA-4180-B36D-3C5204307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550" y="201758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Allyriadau Carbon y Fflyd Gerbydau - Cludiant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CA868-27AF-404A-AFC1-A3396C4BE723}"/>
              </a:ext>
            </a:extLst>
          </p:cNvPr>
          <p:cNvSpPr txBox="1"/>
          <p:nvPr/>
        </p:nvSpPr>
        <p:spPr>
          <a:xfrm>
            <a:off x="2032000" y="3197877"/>
            <a:ext cx="52705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y" sz="55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XXX  </a:t>
            </a:r>
            <a:r>
              <a:rPr lang="cy" sz="55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sz="5500" b="1" i="0" u="none" strike="noStrike" cap="none" baseline="-2500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55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</a:t>
            </a:r>
            <a:r>
              <a:rPr lang="cy" sz="55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endParaRPr lang="en-GB" sz="5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019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DED4F-A973-43C2-B9FE-3B32A55F9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905" y="319769"/>
            <a:ext cx="7886700" cy="7724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Asesiad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74631-2A0A-4527-906F-9F0A81E5F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339" y="1355892"/>
            <a:ext cx="3157287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Ymchwil cyn asesu.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weddill y wers i baratoi eich gwaith ymchwil ar gyfer yr asesiad yn y wers nesaf.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3F035F-F48A-56F7-777B-29B2BC2441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778" y="856051"/>
            <a:ext cx="3249827" cy="449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6856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E11A3-58F3-4DB6-8DD9-581CE0C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332469"/>
            <a:ext cx="7886700" cy="7216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Sesiwn Lawn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10043-1213-474A-AA30-E96D703AE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1253330"/>
            <a:ext cx="7886700" cy="5239543"/>
          </a:xfrm>
        </p:spPr>
        <p:txBody>
          <a:bodyPr>
            <a:normAutofit/>
          </a:bodyPr>
          <a:lstStyle/>
          <a:p>
            <a:pPr marL="342900" lvl="0" indent="-342900">
              <a:buSzPts val="2240"/>
              <a:buChar char="►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 gyfer fan trydan, swm y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sz="28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 fesul milltir yw 0.156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swm y kgCO</a:t>
            </a:r>
            <a:r>
              <a:rPr lang="cy" sz="28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 pe byddai’r bysus mini’n rhai trydan, a faint yn llai o garbon y byddent yn ei ryddhau.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99492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E11A3-58F3-4DB6-8DD9-581CE0C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50" y="332469"/>
            <a:ext cx="7886700" cy="734331"/>
          </a:xfrm>
        </p:spPr>
        <p:txBody>
          <a:bodyPr/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Sesiwn Lawn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10043-1213-474A-AA30-E96D703AE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450" y="1253330"/>
            <a:ext cx="7886700" cy="5239543"/>
          </a:xfrm>
        </p:spPr>
        <p:txBody>
          <a:bodyPr>
            <a:normAutofit/>
          </a:bodyPr>
          <a:lstStyle/>
          <a:p>
            <a:pPr marL="342900" lvl="0" indent="-342900">
              <a:buSzPts val="2240"/>
              <a:buChar char="►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 gyfer pellter fflyd fan trydan, swm y </a:t>
            </a:r>
            <a:r>
              <a:rPr lang="cy" sz="28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sz="2800" b="1" i="0" u="none" strike="noStrike" cap="none" baseline="-2500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 fesul milltir yw 0.156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SzPts val="2240"/>
              <a:buNone/>
            </a:pP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Enghraifft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1587.2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0.156 = 247.6 kgCO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342900" lvl="0" indent="-342900">
              <a:buSzPts val="2240"/>
              <a:buChar char="►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796.8 – 247.6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549.2 kgCO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2616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E11A3-58F3-4DB6-8DD9-581CE0C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550" y="332469"/>
            <a:ext cx="7886700" cy="734331"/>
          </a:xfrm>
        </p:spPr>
        <p:txBody>
          <a:bodyPr/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Sesiwn Lawn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10043-1213-474A-AA30-E96D703AE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550" y="1236660"/>
            <a:ext cx="7886700" cy="5239543"/>
          </a:xfrm>
        </p:spPr>
        <p:txBody>
          <a:bodyPr>
            <a:normAutofit/>
          </a:bodyPr>
          <a:lstStyle/>
          <a:p>
            <a:pPr marL="342900" lvl="0" indent="-342900">
              <a:buSzPts val="2240"/>
              <a:buChar char="►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 gyfer pellter fflyd fan trydan, swm y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sz="28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 fesul milltir yw 0.156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swm y kgCO</a:t>
            </a:r>
            <a:r>
              <a:rPr lang="cy" sz="28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 pe byddai’r bysus mini’n rhai trydan, a faint yn llai o garbon y byddent yn ei ryddhau.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21829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324598" y="197587"/>
            <a:ext cx="7745998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6 – Fflyd Gerbydau’r Ysgol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847FC9D-0F8D-478F-90D4-7915F887E0C1}"/>
              </a:ext>
            </a:extLst>
          </p:cNvPr>
          <p:cNvSpPr txBox="1"/>
          <p:nvPr/>
        </p:nvSpPr>
        <p:spPr>
          <a:xfrm>
            <a:off x="740323" y="1253331"/>
            <a:ext cx="613026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cy" sz="28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Calibri"/>
              <a:ea typeface="Calibri"/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4DF2D-FFC8-4E0E-AFB9-14BD71D60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598" y="167866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1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I Ddechrau </a:t>
            </a:r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Gwnewch restr o’r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holl 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deithiau ysgol y buoch chi arnynt erioed</a:t>
            </a:r>
          </a:p>
          <a:p>
            <a:pPr marL="0" indent="0"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Ysgrifennwch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Sut gyrhaeddoch chi yno?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mor bell oedd hynny?</a:t>
            </a:r>
          </a:p>
          <a:p>
            <a:pPr marL="0" indent="0"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Meddyliwch am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Sut mae hynny’n berthnasol i ôl troed carbon yr ysgol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35C84-67FF-40C5-9700-80BF68C70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79" y="268633"/>
            <a:ext cx="7886700" cy="890119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Cludiant ysgol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6BAAD-A844-4F47-91A6-A0B85896C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79" y="1399269"/>
            <a:ext cx="7886700" cy="4351338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fathau o gludiant sydd gan ein hysgol?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CDB94-D6A8-47B6-84C8-42E7C4B62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" y="302077"/>
            <a:ext cx="7886700" cy="8232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Cludiant ysgol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B5C6-23B5-45AF-B07B-1DF2BCC4B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050" y="1500869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hynny’n cyfrif fel teithio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fflyd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– pellter y teithiau mewn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cerbydau y mae’r ysgol yn berchen arnynt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18208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3CAD-13C5-416F-9FD7-476DAAA32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273" y="314951"/>
            <a:ext cx="7886700" cy="79748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Amser ymchwilio</a:t>
            </a:r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	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A58F0-41F4-4FA1-847B-4B85AA0CD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273" y="1437369"/>
            <a:ext cx="7886700" cy="4351338"/>
          </a:xfrm>
        </p:spPr>
        <p:txBody>
          <a:bodyPr>
            <a:noAutofit/>
          </a:bodyPr>
          <a:lstStyle/>
          <a:p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Creu tablau o wybodaeth am y teithiau y mae’r o fysus</a:t>
            </a:r>
            <a:r>
              <a:rPr lang="cy" sz="2400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mini wedi’u gwneud yn y flwyddyn academaidd ddiwethaf a theithiau mewn coetsis ac awyrennau.</a:t>
            </a:r>
          </a:p>
          <a:p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Google Maps i gael y wybodaeth ar gyfer y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bysus mini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 pellter a deithiwyd (y ddwy ffordd) ar gyfer pob taith</a:t>
            </a:r>
          </a:p>
          <a:p>
            <a:pPr lvl="1"/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gyfanswm y milltiroedd a deithiodd y ddau fws mini</a:t>
            </a:r>
          </a:p>
          <a:p>
            <a:pPr marL="457200" lvl="1" indent="0">
              <a:buNone/>
            </a:pPr>
            <a:endParaRPr lang="en-GB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cy" b="1" i="0" strike="noStrike" cap="none" baseline="0" dirty="0">
                <a:effectLst/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Os oes gennych amser ar ôl gorffen, cyfrifwch y pellter a deithiwyd mewn coetsis ac awyrennau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40533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9EA1A-37E1-4A37-8637-3A2679E0A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386" y="305575"/>
            <a:ext cx="8219514" cy="967413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Enghraifft ar gyfer Teithiau mewn Bws Mini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6D8917C-B156-437A-A381-1BD42E811D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7696200"/>
              </p:ext>
            </p:extLst>
          </p:nvPr>
        </p:nvGraphicFramePr>
        <p:xfrm>
          <a:off x="1335928" y="1426393"/>
          <a:ext cx="6472143" cy="40052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5042">
                  <a:extLst>
                    <a:ext uri="{9D8B030D-6E8A-4147-A177-3AD203B41FA5}">
                      <a16:colId xmlns:a16="http://schemas.microsoft.com/office/drawing/2014/main" val="571571195"/>
                    </a:ext>
                  </a:extLst>
                </a:gridCol>
                <a:gridCol w="3477101">
                  <a:extLst>
                    <a:ext uri="{9D8B030D-6E8A-4147-A177-3AD203B41FA5}">
                      <a16:colId xmlns:a16="http://schemas.microsoft.com/office/drawing/2014/main" val="3368717170"/>
                    </a:ext>
                  </a:extLst>
                </a:gridCol>
              </a:tblGrid>
              <a:tr h="21064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cy" sz="16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Bws Mini 1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513607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ctr" fontAlgn="b"/>
                      <a:r>
                        <a:rPr lang="cy" sz="16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Cyrchfan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y" sz="1600" b="1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Pellter i’r Gyrchfan ac yn Ôl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1369025088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838242255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2173823239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134321861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4067349425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520593230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870157422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3494962301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3972961492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3836089496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797171325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950524096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917515625"/>
                  </a:ext>
                </a:extLst>
              </a:tr>
              <a:tr h="278688">
                <a:tc>
                  <a:txBody>
                    <a:bodyPr/>
                    <a:lstStyle/>
                    <a:p>
                      <a:pPr algn="l" fontAlgn="b"/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4284864654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ctr" fontAlgn="b"/>
                      <a:r>
                        <a:rPr lang="cy" sz="1600" b="1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Cyfanswm</a:t>
                      </a:r>
                      <a:endParaRPr lang="en-GB" sz="16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2824994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05503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C2771-E2D1-4F46-986B-BA3EFD40B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332469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ea typeface="Arial"/>
              </a:rPr>
              <a:t>Os oes amser ar ôl gorffen - tasg estynedig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4EF8B7-7840-4B46-9EA7-949933D7F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150" y="1945369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https://calculator.carbonfootprint.com/calculator.aspx?tab=4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Ceisiwch gyfrifo ôl troed carbon y ceir rydych chi’n teithio ynddynt.</a:t>
            </a:r>
          </a:p>
        </p:txBody>
      </p:sp>
    </p:spTree>
    <p:extLst>
      <p:ext uri="{BB962C8B-B14F-4D97-AF65-F5344CB8AC3E}">
        <p14:creationId xmlns:p14="http://schemas.microsoft.com/office/powerpoint/2010/main" val="367550370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F284E3D-E3A6-4C8E-BDA3-B7CDCB7D3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5696793"/>
              </p:ext>
            </p:extLst>
          </p:nvPr>
        </p:nvGraphicFramePr>
        <p:xfrm>
          <a:off x="1494865" y="2017176"/>
          <a:ext cx="6154270" cy="2823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76877">
                  <a:extLst>
                    <a:ext uri="{9D8B030D-6E8A-4147-A177-3AD203B41FA5}">
                      <a16:colId xmlns:a16="http://schemas.microsoft.com/office/drawing/2014/main" val="2372843689"/>
                    </a:ext>
                  </a:extLst>
                </a:gridCol>
                <a:gridCol w="3177393">
                  <a:extLst>
                    <a:ext uri="{9D8B030D-6E8A-4147-A177-3AD203B41FA5}">
                      <a16:colId xmlns:a16="http://schemas.microsoft.com/office/drawing/2014/main" val="1655520396"/>
                    </a:ext>
                  </a:extLst>
                </a:gridCol>
              </a:tblGrid>
              <a:tr h="2286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cy" sz="2000" b="1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Bws mini - Melyn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6025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cy" sz="2000" b="1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Cyrchfan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y" sz="2000" b="1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Pellter i’r Gyrchfan ac yn Ôl (milltiroedd)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860726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Cyrchfan 1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2000" b="0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320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64025216"/>
                  </a:ext>
                </a:extLst>
              </a:tr>
              <a:tr h="318573">
                <a:tc>
                  <a:txBody>
                    <a:bodyPr/>
                    <a:lstStyle/>
                    <a:p>
                      <a:pPr algn="l" fontAlgn="b"/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Cyrchfan 2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110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0089741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Cyrchfan 3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480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1396952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Cyrchfan 4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550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0575403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Cyrchfan 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20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127.2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379045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cy" sz="2000" b="1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Cyfanswm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y" sz="2000" b="1" i="0" u="none" strike="noStrike" cap="none" baseline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1587.2 o filltiroedd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2063708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717F678-953C-B766-E9C0-6470D8028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86" y="305575"/>
            <a:ext cx="8219514" cy="967413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Enghraifft ar gyfer Teithiau mewn Bws Mini</a:t>
            </a:r>
          </a:p>
        </p:txBody>
      </p:sp>
    </p:spTree>
    <p:extLst>
      <p:ext uri="{BB962C8B-B14F-4D97-AF65-F5344CB8AC3E}">
        <p14:creationId xmlns:p14="http://schemas.microsoft.com/office/powerpoint/2010/main" val="73964161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86"/>
          <p:cNvSpPr txBox="1">
            <a:spLocks noGrp="1"/>
          </p:cNvSpPr>
          <p:nvPr>
            <p:ph type="body" idx="1"/>
          </p:nvPr>
        </p:nvSpPr>
        <p:spPr>
          <a:xfrm>
            <a:off x="395536" y="1725464"/>
            <a:ext cx="792088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Caiff cyfanswm yr allyriadau nwyon tŷ gwydr eu mesur mewn unedau o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fas sy’n gyfwerth â charbon deuocsid 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(kgCO2eq). </a:t>
            </a: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 gyfer bysus mini diesel (fan), y swm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sz="24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e/milltir yw 0.502</a:t>
            </a: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y swm o  kgCO</a:t>
            </a:r>
            <a:r>
              <a:rPr lang="cy" sz="24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 ar gyfer y bysus mini:</a:t>
            </a: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1587.2 X 0.502 = 796.8 </a:t>
            </a:r>
            <a:r>
              <a:rPr lang="en-GB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kgCO2e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828;p86">
            <a:extLst>
              <a:ext uri="{FF2B5EF4-FFF2-40B4-BE49-F238E27FC236}">
                <a16:creationId xmlns:a16="http://schemas.microsoft.com/office/drawing/2014/main" id="{E764327A-EBE6-F160-6558-89F33BD43A1B}"/>
              </a:ext>
            </a:extLst>
          </p:cNvPr>
          <p:cNvSpPr txBox="1">
            <a:spLocks/>
          </p:cNvSpPr>
          <p:nvPr/>
        </p:nvSpPr>
        <p:spPr>
          <a:xfrm>
            <a:off x="493951" y="281098"/>
            <a:ext cx="6844958" cy="13208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6A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Aft>
                <a:spcPct val="0"/>
              </a:spcAft>
              <a:buClr>
                <a:schemeClr val="accent1"/>
              </a:buClr>
              <a:buSzPts val="3600"/>
            </a:pP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Enghraifft</a:t>
            </a:r>
            <a:r>
              <a:rPr lang="en-GB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Swm</a:t>
            </a:r>
            <a:r>
              <a:rPr lang="en-GB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cyfwerth</a:t>
            </a:r>
            <a:r>
              <a:rPr lang="en-GB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mewn</a:t>
            </a:r>
            <a:r>
              <a:rPr lang="en-GB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carbon </a:t>
            </a:r>
            <a:r>
              <a:rPr lang="en-GB" dirty="0" err="1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deuocsid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468894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5698</TotalTime>
  <Words>520</Words>
  <Application>Microsoft Office PowerPoint</Application>
  <PresentationFormat>On-screen Show (4:3)</PresentationFormat>
  <Paragraphs>97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Trebuchet MS</vt:lpstr>
      <vt:lpstr>Custom Design</vt:lpstr>
      <vt:lpstr>Prosiect Ôl Troed Carbon </vt:lpstr>
      <vt:lpstr>PowerPoint Presentation</vt:lpstr>
      <vt:lpstr>Cludiant ysgol </vt:lpstr>
      <vt:lpstr>Cludiant ysgol </vt:lpstr>
      <vt:lpstr>Amser ymchwilio  </vt:lpstr>
      <vt:lpstr>Enghraifft ar gyfer Teithiau mewn Bws Mini</vt:lpstr>
      <vt:lpstr>Os oes amser ar ôl gorffen - tasg estynedig</vt:lpstr>
      <vt:lpstr>Enghraifft ar gyfer Teithiau mewn Bws Mini</vt:lpstr>
      <vt:lpstr>PowerPoint Presentation</vt:lpstr>
      <vt:lpstr>PowerPoint Presentation</vt:lpstr>
      <vt:lpstr>Allyriadau Carbon y Fflyd Gerbydau - Cludiant</vt:lpstr>
      <vt:lpstr>Asesiad</vt:lpstr>
      <vt:lpstr>Sesiwn Lawn</vt:lpstr>
      <vt:lpstr>Sesiwn Lawn</vt:lpstr>
      <vt:lpstr>Sesiwn Lawn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144</cp:revision>
  <dcterms:created xsi:type="dcterms:W3CDTF">2023-11-17T14:55:44Z</dcterms:created>
  <dcterms:modified xsi:type="dcterms:W3CDTF">2025-09-29T07:32:45Z</dcterms:modified>
</cp:coreProperties>
</file>