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4"/>
  </p:notesMasterIdLst>
  <p:sldIdLst>
    <p:sldId id="373" r:id="rId2"/>
    <p:sldId id="318" r:id="rId3"/>
    <p:sldId id="365" r:id="rId4"/>
    <p:sldId id="358" r:id="rId5"/>
    <p:sldId id="366" r:id="rId6"/>
    <p:sldId id="367" r:id="rId7"/>
    <p:sldId id="368" r:id="rId8"/>
    <p:sldId id="369" r:id="rId9"/>
    <p:sldId id="370" r:id="rId10"/>
    <p:sldId id="348" r:id="rId11"/>
    <p:sldId id="371" r:id="rId12"/>
    <p:sldId id="274" r:id="rId13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3836" autoAdjust="0"/>
  </p:normalViewPr>
  <p:slideViewPr>
    <p:cSldViewPr snapToGrid="0" snapToObjects="1">
      <p:cViewPr varScale="1">
        <p:scale>
          <a:sx n="104" d="100"/>
          <a:sy n="104" d="100"/>
        </p:scale>
        <p:origin x="1866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teckyenergy.com (2023). Exploring Renewable Energy Sources: Unveiling the Apex of Sustainability. Available at: https://teckyenergy.com/exploring-renewable-energy-sources/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teckyenergy.com (2023). Exploring Renewable Energy Sources: Unveiling the Apex of Sustainability. Available at: https://teckyenergy.com/exploring-renewable-energy-sources/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2250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This image is in the public domain and can be found at https://commons.wikimedia.org/wiki/File: As_solar_firmengebaude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69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This image is in the public domain and can be found at https://commons.wikimedia.org/wiki/File: As_solar_firmengebaude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491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F93CF-D708-4762-A9BE-32D1857A764F}" type="slidenum">
              <a:rPr lang="en-GB" smtClean="0"/>
              <a:t>12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324" y="18211"/>
            <a:ext cx="6739217" cy="1093413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DA6953-CDA8-E0E2-F0F8-0785D2F330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283" y="1671917"/>
            <a:ext cx="5271247" cy="35141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0FBC87-3409-A22E-96B2-3642A1141F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55523" y="2054972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4935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5B251-7C18-42B9-987B-0D4E201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465" y="365127"/>
            <a:ext cx="7439585" cy="93027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Ymchwilio i Baneli Solar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642B8-4EF9-4464-A0A3-A7D812111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465" y="1437369"/>
            <a:ext cx="7886700" cy="4351338"/>
          </a:xfrm>
        </p:spPr>
        <p:txBody>
          <a:bodyPr>
            <a:no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celloedd solar ffotofoltaidd yn trosi ynni’r haul yn drydan. 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Mae’r trydan y mae panel solar yn ei gynhyrchu’n amrywio yn ôl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cryfder yr ymbelydredd 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sy’n tywynnu arno. 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 y gaeaf yn y Deyrnas Unedig, pan mae’r Ddaear yn ysigo ar ei echel, mae’r ymbelydredd yn gwanhau.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Gallwch weld hynny’n digwydd drwy dywynnu golau ar banel solar a’i symud yn bellach i ffwrdd, gan fesur y foltedd a gynhyrchir.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8284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530DA6-F6E1-8030-6EF6-1C1E59AFCE95}"/>
              </a:ext>
            </a:extLst>
          </p:cNvPr>
          <p:cNvSpPr txBox="1"/>
          <p:nvPr/>
        </p:nvSpPr>
        <p:spPr>
          <a:xfrm>
            <a:off x="431800" y="937130"/>
            <a:ext cx="81153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1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Cyfarpar</a:t>
            </a: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Panel solar</a:t>
            </a: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Foltmedr ±0.01V</a:t>
            </a: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Ffon fetr ± 1mm</a:t>
            </a: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Lamp 12V a pheth i’w dal</a:t>
            </a: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Cyflenwad trydan 12V DC</a:t>
            </a: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Gwifrau cysylltu</a:t>
            </a:r>
          </a:p>
          <a:p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Stand clamp, cnap a chlamp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Dull</a:t>
            </a:r>
          </a:p>
          <a:p>
            <a:pPr marL="342900" indent="-342900"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Clampiwch y panel solar yn ofalus yn y cnap</a:t>
            </a:r>
          </a:p>
          <a:p>
            <a:pPr marL="342900" indent="-342900"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Cysylltwch y panel solar â’r foltmedr</a:t>
            </a:r>
          </a:p>
          <a:p>
            <a:pPr marL="342900" indent="-342900"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Rhowch y lamp 20cm oddi wrth y panel solar</a:t>
            </a:r>
          </a:p>
          <a:p>
            <a:pPr marL="342900" indent="-342900"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Cofnodwch y foltedd a gynhyrchir</a:t>
            </a:r>
          </a:p>
          <a:p>
            <a:pPr marL="342900" indent="-342900"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Ailadroddwch gamau 3 i 4 gan symud y lamp 20cm yn bellach i ffwrdd bob tro, hyd at 100cm</a:t>
            </a:r>
          </a:p>
          <a:p>
            <a:pPr marL="342900" indent="-342900"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Gwnewch yr arbrawf ddwywaith eto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16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Dadansoddiad</a:t>
            </a:r>
          </a:p>
          <a:p>
            <a:pPr marL="342900" indent="-342900"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Cyfrifwch y foltedd cymedrig ar gyfer pob pellter</a:t>
            </a:r>
          </a:p>
          <a:p>
            <a:pPr marL="342900" indent="-342900">
              <a:buAutoNum type="arabicPeriod"/>
            </a:pPr>
            <a:r>
              <a:rPr lang="cy" sz="16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Lluniwch graff a phlotio’r foltedd cymedrig yn erbyn y pellter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DEEF1F-579C-4D9D-A25B-28BC12799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466" y="165448"/>
            <a:ext cx="7496586" cy="506243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Tasg</a:t>
            </a:r>
            <a:r>
              <a:rPr lang="en-GB" dirty="0"/>
              <a:t> – </a:t>
            </a:r>
            <a:r>
              <a:rPr lang="en-GB" dirty="0" err="1"/>
              <a:t>Arbrawf</a:t>
            </a:r>
            <a:r>
              <a:rPr lang="en-GB" dirty="0"/>
              <a:t> </a:t>
            </a:r>
            <a:r>
              <a:rPr lang="en-GB" dirty="0" err="1"/>
              <a:t>Allbwn</a:t>
            </a:r>
            <a:r>
              <a:rPr lang="en-GB" dirty="0"/>
              <a:t> Haul</a:t>
            </a:r>
          </a:p>
        </p:txBody>
      </p:sp>
    </p:spTree>
    <p:extLst>
      <p:ext uri="{BB962C8B-B14F-4D97-AF65-F5344CB8AC3E}">
        <p14:creationId xmlns:p14="http://schemas.microsoft.com/office/powerpoint/2010/main" val="46876197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24256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Sesiwn Lawn: Cerdyn Ymadael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" y="1160721"/>
            <a:ext cx="8382000" cy="3169920"/>
          </a:xfrm>
          <a:prstGeom prst="rect">
            <a:avLst/>
          </a:prstGeom>
          <a:solidFill>
            <a:srgbClr val="DBF2F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533400" y="1313121"/>
            <a:ext cx="8077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Tasg: Ysgrifennwch ar ddarn o bapur: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3 o bethau rydych chi wedi'u dysgu heddiw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5 o eiriau allweddol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1 cwestiwn i brofi eich cyfoedion</a:t>
            </a:r>
          </a:p>
        </p:txBody>
      </p:sp>
    </p:spTree>
    <p:extLst>
      <p:ext uri="{BB962C8B-B14F-4D97-AF65-F5344CB8AC3E}">
        <p14:creationId xmlns:p14="http://schemas.microsoft.com/office/powerpoint/2010/main" val="144740480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233146" y="187553"/>
            <a:ext cx="8749454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13 – Ynni Adnewyddadwy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546" y="1186837"/>
            <a:ext cx="710891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 fathau o ynni adnewyddadwy allwch chi feddwl amdanynt?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6CBBF4-A7DB-D72F-8705-0D5E69EEB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298" y="2401154"/>
            <a:ext cx="6045044" cy="340033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544E6002-8244-9D76-434D-6CFC62B0D2DC}"/>
              </a:ext>
            </a:extLst>
          </p:cNvPr>
          <p:cNvSpPr/>
          <p:nvPr/>
        </p:nvSpPr>
        <p:spPr>
          <a:xfrm>
            <a:off x="1977672" y="4559005"/>
            <a:ext cx="1202872" cy="11720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9F92919-6D38-47AA-B3A2-185803464213}"/>
              </a:ext>
            </a:extLst>
          </p:cNvPr>
          <p:cNvSpPr/>
          <p:nvPr/>
        </p:nvSpPr>
        <p:spPr>
          <a:xfrm>
            <a:off x="2415802" y="3544930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46A408D-2300-E6CF-1042-4673ACB7FEF9}"/>
              </a:ext>
            </a:extLst>
          </p:cNvPr>
          <p:cNvSpPr/>
          <p:nvPr/>
        </p:nvSpPr>
        <p:spPr>
          <a:xfrm>
            <a:off x="3206328" y="2771609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5346E29-FB3F-A2BB-6826-29ADA76CAB2C}"/>
              </a:ext>
            </a:extLst>
          </p:cNvPr>
          <p:cNvSpPr/>
          <p:nvPr/>
        </p:nvSpPr>
        <p:spPr>
          <a:xfrm>
            <a:off x="4398362" y="2473019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4D642A8-C9C8-F13D-2C2E-42585B01B584}"/>
              </a:ext>
            </a:extLst>
          </p:cNvPr>
          <p:cNvSpPr/>
          <p:nvPr/>
        </p:nvSpPr>
        <p:spPr>
          <a:xfrm>
            <a:off x="5522273" y="2739890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C70AFE3-0F2B-7871-21EE-7DE84855B40A}"/>
              </a:ext>
            </a:extLst>
          </p:cNvPr>
          <p:cNvSpPr/>
          <p:nvPr/>
        </p:nvSpPr>
        <p:spPr>
          <a:xfrm>
            <a:off x="6442222" y="3487093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E99105A-B75F-0A38-B645-3FB17D912D75}"/>
              </a:ext>
            </a:extLst>
          </p:cNvPr>
          <p:cNvSpPr/>
          <p:nvPr/>
        </p:nvSpPr>
        <p:spPr>
          <a:xfrm>
            <a:off x="6686174" y="4656473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277065" y="230405"/>
            <a:ext cx="8589869" cy="78614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13 – Ynni Adnewyddadwy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D45352-2478-C0E2-BE85-CB7B1BB04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131" y="1321349"/>
            <a:ext cx="8035738" cy="452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8461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38501-DE2B-48E4-8A01-8965A7CC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97" y="276227"/>
            <a:ext cx="7886700" cy="90487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Ynni Adnewyddadwy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90A4D-9AA1-4318-B19B-565EA7CFE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397" y="1253331"/>
            <a:ext cx="7886700" cy="4351338"/>
          </a:xfrm>
        </p:spPr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ReithSans"/>
                <a:cs typeface="Arial" panose="020B0604020202020204" pitchFamily="34" charset="0"/>
              </a:rPr>
              <a:t>Gellir rhannu adnoddau ynni yn ddau o gategorïau:</a:t>
            </a:r>
          </a:p>
          <a:p>
            <a:pPr marL="0" indent="0" algn="l" fontAlgn="base">
              <a:buNone/>
            </a:pPr>
            <a:endParaRPr lang="cy" sz="2800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ReithSans"/>
              <a:cs typeface="Arial" panose="020B0604020202020204" pitchFamily="34" charset="0"/>
            </a:endParaRPr>
          </a:p>
          <a:p>
            <a:pPr algn="l" fontAlgn="base">
              <a:buFont typeface="+mj-lt"/>
              <a:buAutoNum type="arabicPeriod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ReithSans"/>
                <a:cs typeface="Arial" panose="020B0604020202020204" pitchFamily="34" charset="0"/>
              </a:rPr>
              <a:t>Adnoddau adnewyddadwy - adnoddau ynni o gronfeydd y gellir eu hail-lenwi. Nid ydynt yn darfod, er ein bod yn eu defnyddio.</a:t>
            </a:r>
          </a:p>
          <a:p>
            <a:pPr fontAlgn="base">
              <a:buFont typeface="+mj-lt"/>
              <a:buAutoNum type="arabicPeriod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ReithSans"/>
                <a:cs typeface="Arial" panose="020B0604020202020204" pitchFamily="34" charset="0"/>
              </a:rPr>
              <a:t>Adnoddau nad ydynt yn adnewyddadwy - adnoddau ynni o gronfeydd nad oes modd eu hail-lenwi. Bydd yr adnoddau hyn yn darfod yn y pen draw wrth inni eu defnyddio.</a:t>
            </a:r>
          </a:p>
          <a:p>
            <a:pPr algn="l" fontAlgn="base">
              <a:buFont typeface="+mj-lt"/>
              <a:buAutoNum type="arabicPeriod"/>
            </a:pP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F3AEF-A7FD-47B2-A60B-D51780272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327" y="365127"/>
            <a:ext cx="7886700" cy="86677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Ynni’r Haul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73DA2-5845-4A76-999B-8F37793A6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327" y="1310370"/>
            <a:ext cx="7886700" cy="4351338"/>
          </a:xfrm>
        </p:spPr>
        <p:txBody>
          <a:bodyPr>
            <a:norm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adnoddau ynni’r haul yn un enghraifft o ynni adnewyddadwy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Daw ynni o’r haul ar ffurf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ymbelydredd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Gall hynny gynhyrchu trydan mewn celloedd solar.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Mae’n gallu cynhesu dŵr hefyd drwy baneli solar.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389728-E8DB-AB57-B56A-388BDFEF8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400" y="4392266"/>
            <a:ext cx="3251200" cy="152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51890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F3AEF-A7FD-47B2-A60B-D51780272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600" y="239713"/>
            <a:ext cx="8495927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Beth ydi manteision ac anfanteision ynni’r haul?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3587C6-047F-0346-D914-037DEFB58A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801813"/>
            <a:ext cx="6096000" cy="349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3728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44964-0940-42D6-A63C-2055462C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497" y="508000"/>
            <a:ext cx="7886700" cy="5332786"/>
          </a:xfrm>
        </p:spPr>
        <p:txBody>
          <a:bodyPr>
            <a:normAutofit/>
          </a:bodyPr>
          <a:lstStyle/>
          <a:p>
            <a:pPr algn="l" fontAlgn="base"/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inherit"/>
                <a:cs typeface="Arial" panose="020B0604020202020204" pitchFamily="34" charset="0"/>
              </a:rPr>
              <a:t>Manteision</a:t>
            </a: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ReithSans"/>
                <a:cs typeface="Arial" panose="020B0604020202020204" pitchFamily="34" charset="0"/>
              </a:rPr>
              <a:t>Mae ynni’r haul yn adnodd adnewyddadwy.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ReithSans"/>
                <a:cs typeface="Arial" panose="020B0604020202020204" pitchFamily="34" charset="0"/>
              </a:rPr>
              <a:t>Does dim costau tanwydd.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ReithSans"/>
                <a:cs typeface="Arial" panose="020B0604020202020204" pitchFamily="34" charset="0"/>
              </a:rPr>
              <a:t>Nid yw’n rhyddhau unrhyw nwyon niweidiol.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cy" sz="2800" b="0" i="0" u="none" strike="noStrike" cap="none" baseline="0" dirty="0">
              <a:effectLst/>
              <a:uFill>
                <a:solidFill>
                  <a:prstClr val="black">
                    <a:alpha val="0"/>
                  </a:prstClr>
                </a:solidFill>
              </a:uFill>
              <a:latin typeface="Arial" panose="020B0604020202020204" pitchFamily="34" charset="0"/>
              <a:ea typeface="ReithSans"/>
              <a:cs typeface="Arial" panose="020B0604020202020204" pitchFamily="34" charset="0"/>
            </a:endParaRPr>
          </a:p>
          <a:p>
            <a:pPr algn="l" fontAlgn="base"/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inherit"/>
                <a:cs typeface="Arial" panose="020B0604020202020204" pitchFamily="34" charset="0"/>
              </a:rPr>
              <a:t>Anfanteision</a:t>
            </a: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ReithSans"/>
                <a:cs typeface="Arial" panose="020B0604020202020204" pitchFamily="34" charset="0"/>
              </a:rPr>
              <a:t>Mae’n adnodd annibynadwy. Mae’n dibynnu at y tywydd a nifer yr oriau o olau dydd.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ReithSans"/>
                <a:cs typeface="Arial" panose="020B0604020202020204" pitchFamily="34" charset="0"/>
              </a:rPr>
              <a:t>Mae’n ddrud gosod paneli solar.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63446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32146-117D-4BD3-9895-7D3BECF0B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256" y="276226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Ynni Adnewyddadwy yn Enw’r Ysgol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EEF72-2F67-489E-9054-C256590DBF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 wyddoch chi ein bod ni’n defnyddio ynni adnewyddadwy’r haul?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C16081-C7B3-AD3C-AA84-095E84809BCC}"/>
              </a:ext>
            </a:extLst>
          </p:cNvPr>
          <p:cNvSpPr txBox="1"/>
          <p:nvPr/>
        </p:nvSpPr>
        <p:spPr>
          <a:xfrm>
            <a:off x="2051050" y="3239180"/>
            <a:ext cx="5041900" cy="1815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Rhowch lun yma o offer ynni adnewyddadwy eich ysgol (er enghraifft, paneli solar)</a:t>
            </a:r>
          </a:p>
        </p:txBody>
      </p:sp>
    </p:spTree>
    <p:extLst>
      <p:ext uri="{BB962C8B-B14F-4D97-AF65-F5344CB8AC3E}">
        <p14:creationId xmlns:p14="http://schemas.microsoft.com/office/powerpoint/2010/main" val="30465253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4B7FF-856C-4B41-9BE2-B270C779F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621" y="341315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Faint o drydan a gynhyrchodd y rhain eleni?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1F1F8-EC6B-46E0-A07A-C99133B5D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Ynni Adnewyddadwy a Gynhyrchwyd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: XX cilowat-oriau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13011C-1930-3B2C-A46D-3915608D6D3B}"/>
              </a:ext>
            </a:extLst>
          </p:cNvPr>
          <p:cNvSpPr txBox="1"/>
          <p:nvPr/>
        </p:nvSpPr>
        <p:spPr>
          <a:xfrm>
            <a:off x="1955800" y="3276140"/>
            <a:ext cx="523240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y" sz="2800" b="1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Rhowch lun yma o offer ynni adnewyddadwy eich ysgol (er enghraifft, paneli solar)</a:t>
            </a:r>
          </a:p>
        </p:txBody>
      </p:sp>
    </p:spTree>
    <p:extLst>
      <p:ext uri="{BB962C8B-B14F-4D97-AF65-F5344CB8AC3E}">
        <p14:creationId xmlns:p14="http://schemas.microsoft.com/office/powerpoint/2010/main" val="374598541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5688</TotalTime>
  <Words>589</Words>
  <Application>Microsoft Office PowerPoint</Application>
  <PresentationFormat>On-screen Show (4:3)</PresentationFormat>
  <Paragraphs>70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Custom Design</vt:lpstr>
      <vt:lpstr>Prosiect Ôl Troed Carbon </vt:lpstr>
      <vt:lpstr>PowerPoint Presentation</vt:lpstr>
      <vt:lpstr>PowerPoint Presentation</vt:lpstr>
      <vt:lpstr>Ynni Adnewyddadwy</vt:lpstr>
      <vt:lpstr>Ynni’r Haul</vt:lpstr>
      <vt:lpstr>Beth ydi manteision ac anfanteision ynni’r haul?</vt:lpstr>
      <vt:lpstr>PowerPoint Presentation</vt:lpstr>
      <vt:lpstr>Ynni Adnewyddadwy yn Enw’r Ysgol</vt:lpstr>
      <vt:lpstr>Faint o drydan a gynhyrchodd y rhain eleni?</vt:lpstr>
      <vt:lpstr>Ymchwilio i Baneli Solar</vt:lpstr>
      <vt:lpstr>Tasg – Arbrawf Allbwn Haul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136</cp:revision>
  <dcterms:created xsi:type="dcterms:W3CDTF">2023-11-17T14:55:44Z</dcterms:created>
  <dcterms:modified xsi:type="dcterms:W3CDTF">2025-09-29T07:39:45Z</dcterms:modified>
</cp:coreProperties>
</file>