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4"/>
  </p:notesMasterIdLst>
  <p:sldIdLst>
    <p:sldId id="317" r:id="rId2"/>
    <p:sldId id="318" r:id="rId3"/>
    <p:sldId id="348" r:id="rId4"/>
    <p:sldId id="365" r:id="rId5"/>
    <p:sldId id="366" r:id="rId6"/>
    <p:sldId id="367" r:id="rId7"/>
    <p:sldId id="368" r:id="rId8"/>
    <p:sldId id="370" r:id="rId9"/>
    <p:sldId id="369" r:id="rId10"/>
    <p:sldId id="371" r:id="rId11"/>
    <p:sldId id="372" r:id="rId12"/>
    <p:sldId id="279" r:id="rId13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3711" autoAdjust="0"/>
  </p:normalViewPr>
  <p:slideViewPr>
    <p:cSldViewPr snapToGrid="0" snapToObjects="1">
      <p:cViewPr varScale="1">
        <p:scale>
          <a:sx n="104" d="100"/>
          <a:sy n="104" d="100"/>
        </p:scale>
        <p:origin x="1866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naturalresourceswales.gov.uk/media/688309/gweithgareddau-mesur-coed.pdf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naturalresourceswales.gov.uk/media/688309/gweithgareddau-mesur-coed.pdf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dirty="0"/>
              <a:t>Image: Natural Resources Wales (open government license). Available at: </a:t>
            </a:r>
            <a:r>
              <a:rPr lang="en-GB" dirty="0">
                <a:hlinkClick r:id="rId3"/>
              </a:rPr>
              <a:t>gweithgareddau-mesur-coed.pdf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1180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 Credit: geopacks.com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5320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Natural Resources Wales (open government licence). Available at: https://cdn.naturalresources.wales/688308/activities-tree-measuring.pdf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771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Natural Resources Wales (open government licence). Available at: </a:t>
            </a:r>
            <a:r>
              <a:rPr lang="en-GB" dirty="0">
                <a:hlinkClick r:id="rId3"/>
              </a:rPr>
              <a:t>gweithgareddau-mesur-coed.pdf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06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Natural Resources Wales (open government licence). Available at: https://cdn.naturalresources.wales/688308/activities-tree-measuring.pdf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748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22B63-5F12-4938-AED1-46E64C4CBF81}" type="slidenum">
              <a:rPr lang="en-GB" smtClean="0"/>
              <a:t>12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dn.naturalresources.wales/688308/activities-tree-measuring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257060"/>
            <a:ext cx="7886700" cy="806682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3FE110-6B84-861C-10D5-0CA2E0EDB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59" y="1651000"/>
            <a:ext cx="5334000" cy="355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5E0EBC7-AE96-B8DC-4CA1-08AADD1C08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32177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0362A-B6F1-4EB6-9C59-E4E924168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6177"/>
            <a:ext cx="7886700" cy="90412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Tabl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15CDE94-4065-4C5D-A9DF-C389F9954A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9508127"/>
              </p:ext>
            </p:extLst>
          </p:nvPr>
        </p:nvGraphicFramePr>
        <p:xfrm>
          <a:off x="628650" y="1551740"/>
          <a:ext cx="7886700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675">
                  <a:extLst>
                    <a:ext uri="{9D8B030D-6E8A-4147-A177-3AD203B41FA5}">
                      <a16:colId xmlns:a16="http://schemas.microsoft.com/office/drawing/2014/main" val="1419590242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3562917316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3369824747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258871586"/>
                    </a:ext>
                  </a:extLst>
                </a:gridCol>
              </a:tblGrid>
              <a:tr h="1256748">
                <a:tc>
                  <a:txBody>
                    <a:bodyPr/>
                    <a:lstStyle/>
                    <a:p>
                      <a:r>
                        <a:rPr lang="cy" sz="2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Coeden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2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Uchder y goeden ar lefel y llygaid (metrau)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2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Pellter o’r goeden (metrau)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y" sz="2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Ongl (</a:t>
                      </a:r>
                      <a:r>
                        <a:rPr lang="cy" sz="2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Franklin Gothic Book"/>
                          <a:ea typeface="Franklin Gothic Book"/>
                          <a:cs typeface="Franklin Gothic Book"/>
                        </a:rPr>
                        <a:t>º</a:t>
                      </a:r>
                      <a:r>
                        <a:rPr lang="cy" sz="2800" b="1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049759"/>
                  </a:ext>
                </a:extLst>
              </a:tr>
              <a:tr h="509681">
                <a:tc>
                  <a:txBody>
                    <a:bodyPr/>
                    <a:lstStyle/>
                    <a:p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260434"/>
                  </a:ext>
                </a:extLst>
              </a:tr>
              <a:tr h="509681">
                <a:tc>
                  <a:txBody>
                    <a:bodyPr/>
                    <a:lstStyle/>
                    <a:p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429584"/>
                  </a:ext>
                </a:extLst>
              </a:tr>
              <a:tr h="509681">
                <a:tc>
                  <a:txBody>
                    <a:bodyPr/>
                    <a:lstStyle/>
                    <a:p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8987310"/>
                  </a:ext>
                </a:extLst>
              </a:tr>
              <a:tr h="509681">
                <a:tc>
                  <a:txBody>
                    <a:bodyPr/>
                    <a:lstStyle/>
                    <a:p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8175402"/>
                  </a:ext>
                </a:extLst>
              </a:tr>
              <a:tr h="509681">
                <a:tc>
                  <a:txBody>
                    <a:bodyPr/>
                    <a:lstStyle/>
                    <a:p>
                      <a:r>
                        <a:rPr lang="cy" sz="2800" b="0" i="0" u="none" strike="noStrike" cap="none" baseline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2993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00529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94039-5476-4140-9228-13C2F143D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450" y="314101"/>
            <a:ext cx="865505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Cyfrifwch uchder y coed rydych wedi’u mesur.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9D703-4426-4C43-A307-CD06E0768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450" y="1983469"/>
            <a:ext cx="7886700" cy="4351338"/>
          </a:xfrm>
        </p:spPr>
        <p:txBody>
          <a:bodyPr/>
          <a:lstStyle/>
          <a:p>
            <a:pPr marL="0" indent="0" algn="l">
              <a:buNone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Uchder y goeden uwchlaw lefel y llygaid = Pellter x TAN (ongl) </a:t>
            </a:r>
          </a:p>
          <a:p>
            <a:pPr marL="0" indent="0" algn="l">
              <a:buNone/>
            </a:pPr>
            <a:endParaRPr lang="en-US" sz="2800" b="1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Uchder y goeden = uchder y goeden uwchlaw lefel y llygaid + uchder lefel y llygaid</a:t>
            </a:r>
          </a:p>
        </p:txBody>
      </p:sp>
    </p:spTree>
    <p:extLst>
      <p:ext uri="{BB962C8B-B14F-4D97-AF65-F5344CB8AC3E}">
        <p14:creationId xmlns:p14="http://schemas.microsoft.com/office/powerpoint/2010/main" val="177941999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2037"/>
            <a:ext cx="83947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Sesiwn Lawn ~ os mai rhain yw’r atebion, beth allai’r cwestiynau fod?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rabicPeriod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rabicPeriod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514350" indent="-514350">
              <a:buAutoNum type="arabicPeriod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514350" indent="-514350">
              <a:buAutoNum type="arabicPeriod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514350" indent="-514350">
              <a:buAutoNum type="arabicPeriod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514350" indent="-514350">
              <a:buAutoNum type="arabicPeriod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514350" indent="-514350">
              <a:buAutoNum type="arabicPeriod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266700" y="230405"/>
            <a:ext cx="8248650" cy="68399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13 – Mesur Uchder Coed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305750"/>
            <a:ext cx="7886700" cy="4351338"/>
          </a:xfrm>
        </p:spPr>
        <p:txBody>
          <a:bodyPr>
            <a:norm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Sut allwn ni fesur uchder coed?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4F8606-D1AF-DCDE-327E-87A6ABE519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256" y="2583471"/>
            <a:ext cx="5761711" cy="307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5B251-7C18-42B9-987B-0D4E201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1" y="276226"/>
            <a:ext cx="818515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Pam fod arnom eisiau gwybod uchder coed?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642B8-4EF9-4464-A0A3-A7D812111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01" y="1876238"/>
            <a:ext cx="8185150" cy="4351338"/>
          </a:xfrm>
        </p:spPr>
        <p:txBody>
          <a:bodyPr>
            <a:no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coedwigwyr yn seilio llawer o bethau ar uchder coed.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Gall uchder coed roi syniad inni o’u hoedran. 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Gall hefyd roi awgrym o ansawdd neu ffrwythlondeb y pridd. 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Gall uchder coeden roi syniad o’i goruchafiaeth yng nghanopi’r goedwig, ac fe’i defnyddir i gyfrifo swm y pren ymhob coeden. </a:t>
            </a:r>
          </a:p>
        </p:txBody>
      </p:sp>
    </p:spTree>
    <p:extLst>
      <p:ext uri="{BB962C8B-B14F-4D97-AF65-F5344CB8AC3E}">
        <p14:creationId xmlns:p14="http://schemas.microsoft.com/office/powerpoint/2010/main" val="125978284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CB018-DAB0-44BC-8C22-F5AA683A7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" y="289377"/>
            <a:ext cx="7886700" cy="8486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Sut ydym ni’n gwneud hyn?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62C48-8E8E-4DF9-AAB8-C9B39E1E7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150" y="1411969"/>
            <a:ext cx="7886700" cy="4351338"/>
          </a:xfrm>
        </p:spPr>
        <p:txBody>
          <a:bodyPr>
            <a:norm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Fel arfer, mae’n amhosib cyrraedd brig coeden i fesur ei huchder.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coedwigwyr yn defnyddio amryw offerynnau i fesur uchder coed sy’n seiliedig ar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drigonometreg syml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29283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7B8A1-8E96-4091-8DA7-2B797DF6E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298" y="264812"/>
            <a:ext cx="7886700" cy="897762"/>
          </a:xfrm>
        </p:spPr>
        <p:txBody>
          <a:bodyPr/>
          <a:lstStyle/>
          <a:p>
            <a:r>
              <a:rPr lang="cy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</a:t>
            </a: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linomedr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E4BA9E-5BAD-46ED-86E8-AFC54EDCD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298" y="1411969"/>
            <a:ext cx="7886700" cy="4351338"/>
          </a:xfrm>
        </p:spPr>
        <p:txBody>
          <a:bodyPr>
            <a:norm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Offeryn yw clinomedr a ddefnyddir i fesur ongl codiad, neu ongl o’r ddaear, mewn triongl ar ongl sgwâr.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87084D6-D4AF-D4FE-D291-3119B0B2139D}"/>
              </a:ext>
            </a:extLst>
          </p:cNvPr>
          <p:cNvGrpSpPr/>
          <p:nvPr/>
        </p:nvGrpSpPr>
        <p:grpSpPr>
          <a:xfrm>
            <a:off x="3021012" y="2933699"/>
            <a:ext cx="3101975" cy="2296432"/>
            <a:chOff x="2114550" y="713693"/>
            <a:chExt cx="6400800" cy="509338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1AF7AAB-5E61-F4DB-1A06-87AD106BE7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4550" y="873125"/>
              <a:ext cx="6400800" cy="4933950"/>
            </a:xfrm>
            <a:prstGeom prst="flowChartPunchedCard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7F020F3-9E45-4AD5-1767-8BA1993E3053}"/>
                </a:ext>
              </a:extLst>
            </p:cNvPr>
            <p:cNvSpPr/>
            <p:nvPr/>
          </p:nvSpPr>
          <p:spPr>
            <a:xfrm>
              <a:off x="2114550" y="713693"/>
              <a:ext cx="2928098" cy="1178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3247735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C9F532A-EB4C-45DF-9D2F-747D42282B01}"/>
              </a:ext>
            </a:extLst>
          </p:cNvPr>
          <p:cNvSpPr/>
          <p:nvPr/>
        </p:nvSpPr>
        <p:spPr>
          <a:xfrm>
            <a:off x="748436" y="3429001"/>
            <a:ext cx="1369121" cy="218819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93A9F0-E27D-4F43-81E6-27DA474FEC6D}"/>
              </a:ext>
            </a:extLst>
          </p:cNvPr>
          <p:cNvSpPr txBox="1"/>
          <p:nvPr/>
        </p:nvSpPr>
        <p:spPr>
          <a:xfrm>
            <a:off x="6510783" y="1959142"/>
            <a:ext cx="2261937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Dilynwch y cyfarwyddiadau i wneud eich clinomedr </a:t>
            </a:r>
            <a:r>
              <a:rPr lang="cy" sz="2800" b="0" i="0" u="none" strike="noStrike" cap="none" baseline="0" dirty="0">
                <a:solidFill>
                  <a:srgbClr val="FF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yma</a:t>
            </a:r>
            <a:endParaRPr lang="en-GB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9AB0DD0-2736-CCA9-318C-B602EF811A97}"/>
              </a:ext>
            </a:extLst>
          </p:cNvPr>
          <p:cNvGrpSpPr/>
          <p:nvPr/>
        </p:nvGrpSpPr>
        <p:grpSpPr>
          <a:xfrm>
            <a:off x="952067" y="2165678"/>
            <a:ext cx="4762888" cy="2845234"/>
            <a:chOff x="952067" y="2165678"/>
            <a:chExt cx="4762888" cy="284523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C580675-5D96-19A1-3CEB-32626F997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7828" y="2165678"/>
              <a:ext cx="4637127" cy="2845234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718CE0A-80F8-A503-F023-173EA1084CCE}"/>
                </a:ext>
              </a:extLst>
            </p:cNvPr>
            <p:cNvSpPr/>
            <p:nvPr/>
          </p:nvSpPr>
          <p:spPr>
            <a:xfrm>
              <a:off x="952067" y="3535680"/>
              <a:ext cx="480929" cy="12675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9E7D9E17-316D-B868-02D5-2278277B2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90579"/>
            <a:ext cx="7886700" cy="908340"/>
          </a:xfrm>
        </p:spPr>
        <p:txBody>
          <a:bodyPr/>
          <a:lstStyle/>
          <a:p>
            <a:r>
              <a:rPr lang="en-GB" dirty="0" err="1"/>
              <a:t>Clinomedr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981081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76DAA1-8652-4BFB-B5FA-73733F59F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569" y="187018"/>
            <a:ext cx="7886700" cy="867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Gallwch ddefnyddio trigonometreg i gyfrifo uchder y coed.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0E2CFD-BE8D-4E0F-854A-ABE9BB173AD5}"/>
              </a:ext>
            </a:extLst>
          </p:cNvPr>
          <p:cNvSpPr txBox="1"/>
          <p:nvPr/>
        </p:nvSpPr>
        <p:spPr>
          <a:xfrm>
            <a:off x="243645" y="1809322"/>
            <a:ext cx="383473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Mae’r llinell llorweddol ddychmygol ar lefel y llygaid, y llinell ddychmygol o’ch llygaid at frig y goeden a’r goeden ei hun yn ffurfio triongl ar ongl sgwâr. 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B30BF28-AF3D-92BD-989B-ADFD7FE6A57A}"/>
              </a:ext>
            </a:extLst>
          </p:cNvPr>
          <p:cNvGrpSpPr/>
          <p:nvPr/>
        </p:nvGrpSpPr>
        <p:grpSpPr>
          <a:xfrm>
            <a:off x="5065625" y="1814646"/>
            <a:ext cx="3722106" cy="2897054"/>
            <a:chOff x="2114550" y="713693"/>
            <a:chExt cx="6400800" cy="509338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920E701-D0BE-D050-856D-351419428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4550" y="873125"/>
              <a:ext cx="6400800" cy="4933950"/>
            </a:xfrm>
            <a:prstGeom prst="flowChartPunchedCard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1198CD6-30B7-5B43-576B-18BED8B201B4}"/>
                </a:ext>
              </a:extLst>
            </p:cNvPr>
            <p:cNvSpPr/>
            <p:nvPr/>
          </p:nvSpPr>
          <p:spPr>
            <a:xfrm>
              <a:off x="2114550" y="713693"/>
              <a:ext cx="2928098" cy="1178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8254185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6E953-7CAF-42E3-BC07-3B91F09D5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868" y="645775"/>
            <a:ext cx="8292264" cy="4351338"/>
          </a:xfrm>
        </p:spPr>
        <p:txBody>
          <a:bodyPr>
            <a:noAutofit/>
          </a:bodyPr>
          <a:lstStyle/>
          <a:p>
            <a:pPr algn="l"/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Enghraifft - roeddwn i’n sefyll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15 troedfedd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 i ffwrdd o’r goeden, fe ddefnyddiais fy nghlinomedr i ganfod yr ongl at frig y goeden, sef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20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Franklin Gothic Book"/>
                <a:cs typeface="Arial" panose="020B0604020202020204" pitchFamily="34" charset="0"/>
              </a:rPr>
              <a:t>º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. Mae lefel fy llygaid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5.2 troedfedd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 uwchlaw’r ddaear.</a:t>
            </a:r>
          </a:p>
          <a:p>
            <a:pPr algn="l"/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Uchder y goeden uwchlaw lefel y llygaid = Pellter x TAN (ongl) </a:t>
            </a:r>
          </a:p>
          <a:p>
            <a:pPr algn="l"/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15 troedfedd * TAN (20̊) = 5.5 troedfedd</a:t>
            </a:r>
          </a:p>
          <a:p>
            <a:pPr algn="l"/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Uchder y goeden = uchder y goeden uwchlaw lefel y llygaid + uchder lefel y llygaid</a:t>
            </a:r>
          </a:p>
          <a:p>
            <a:pPr algn="l"/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5.5 troedfedd + 5.2 troedfedd = 10.7 troedfedd</a:t>
            </a: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Ateb: 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NonBreakingSpaceOverride"/>
                <a:cs typeface="Arial" panose="020B0604020202020204" pitchFamily="34" charset="0"/>
              </a:rPr>
              <a:t>Mae’r goeden tua 10.7 troedfedd o uchder!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90122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1EC29-F3D6-4967-BB17-4A0BE75E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550" y="332469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Dewch inni fesur rhywfaint o goed!</a:t>
            </a:r>
          </a:p>
        </p:txBody>
      </p:sp>
    </p:spTree>
    <p:extLst>
      <p:ext uri="{BB962C8B-B14F-4D97-AF65-F5344CB8AC3E}">
        <p14:creationId xmlns:p14="http://schemas.microsoft.com/office/powerpoint/2010/main" val="380081716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5691</TotalTime>
  <Words>466</Words>
  <Application>Microsoft Office PowerPoint</Application>
  <PresentationFormat>On-screen Show (4:3)</PresentationFormat>
  <Paragraphs>58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Franklin Gothic Book</vt:lpstr>
      <vt:lpstr>Custom Design</vt:lpstr>
      <vt:lpstr>Prosiect Ôl Troed Carbon </vt:lpstr>
      <vt:lpstr>PowerPoint Presentation</vt:lpstr>
      <vt:lpstr>Pam fod arnom eisiau gwybod uchder coed?</vt:lpstr>
      <vt:lpstr>Sut ydym ni’n gwneud hyn?</vt:lpstr>
      <vt:lpstr>Clinomedr</vt:lpstr>
      <vt:lpstr>Clinomedr</vt:lpstr>
      <vt:lpstr>PowerPoint Presentation</vt:lpstr>
      <vt:lpstr>PowerPoint Presentation</vt:lpstr>
      <vt:lpstr>Dewch inni fesur rhywfaint o goed!</vt:lpstr>
      <vt:lpstr>Tabl</vt:lpstr>
      <vt:lpstr>Cyfrifwch uchder y coed rydych wedi’u mesur.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137</cp:revision>
  <dcterms:created xsi:type="dcterms:W3CDTF">2023-11-17T14:55:44Z</dcterms:created>
  <dcterms:modified xsi:type="dcterms:W3CDTF">2025-09-29T07:39:23Z</dcterms:modified>
</cp:coreProperties>
</file>