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2" r:id="rId1"/>
  </p:sldMasterIdLst>
  <p:notesMasterIdLst>
    <p:notesMasterId r:id="rId14"/>
  </p:notesMasterIdLst>
  <p:sldIdLst>
    <p:sldId id="256" r:id="rId2"/>
    <p:sldId id="318" r:id="rId3"/>
    <p:sldId id="279" r:id="rId4"/>
    <p:sldId id="319" r:id="rId5"/>
    <p:sldId id="320" r:id="rId6"/>
    <p:sldId id="332" r:id="rId7"/>
    <p:sldId id="336" r:id="rId8"/>
    <p:sldId id="337" r:id="rId9"/>
    <p:sldId id="340" r:id="rId10"/>
    <p:sldId id="328" r:id="rId11"/>
    <p:sldId id="326" r:id="rId12"/>
    <p:sldId id="285" r:id="rId13"/>
  </p:sldIdLst>
  <p:sldSz cx="9144000" cy="6858000" type="screen4x3"/>
  <p:notesSz cx="6858000" cy="9144000"/>
  <p:custDataLst>
    <p:tags r:id="rId15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A5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35" autoAdjust="0"/>
    <p:restoredTop sz="93711" autoAdjust="0"/>
  </p:normalViewPr>
  <p:slideViewPr>
    <p:cSldViewPr snapToGrid="0" snapToObjects="1">
      <p:cViewPr varScale="1">
        <p:scale>
          <a:sx n="119" d="100"/>
          <a:sy n="119" d="100"/>
        </p:scale>
        <p:origin x="1416" y="96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A2CE06-5F3A-4BF0-81FE-4CEA245549DF}" type="datetimeFigureOut">
              <a:rPr lang="en-GB" smtClean="0"/>
              <a:t>29/09/2025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C914AF-A90A-4A96-8B74-9D493425A28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751666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B474A7-B749-4504-9847-6E28E627D631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991380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Image Credit: CDPHE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C914AF-A90A-4A96-8B74-9D493425A288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22491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Image: Microsoft Office stock icon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C914AF-A90A-4A96-8B74-9D493425A288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98659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69278"/>
            <a:ext cx="6858000" cy="2387600"/>
          </a:xfrm>
        </p:spPr>
        <p:txBody>
          <a:bodyPr anchor="b">
            <a:normAutofit/>
          </a:bodyPr>
          <a:lstStyle>
            <a:lvl1pPr algn="ctr">
              <a:defRPr sz="5800"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512233"/>
            <a:ext cx="6858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rgbClr val="8A1146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65592991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32469"/>
            <a:ext cx="7886700" cy="1325563"/>
          </a:xfrm>
        </p:spPr>
        <p:txBody>
          <a:bodyPr/>
          <a:lstStyle>
            <a:lvl1pPr>
              <a:defRPr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792969"/>
            <a:ext cx="78867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3306270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19341204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82816018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>
            <a:lvl1pPr>
              <a:defRPr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2148663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02198142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21353482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19901689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1610D9-9766-4280-AF45-7963BCE7835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61062937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2.emf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emf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644" y="6437990"/>
            <a:ext cx="59599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  <p:grpSp>
        <p:nvGrpSpPr>
          <p:cNvPr id="7" name="Group 6"/>
          <p:cNvGrpSpPr/>
          <p:nvPr userDrawn="1"/>
        </p:nvGrpSpPr>
        <p:grpSpPr>
          <a:xfrm>
            <a:off x="0" y="5408086"/>
            <a:ext cx="9144000" cy="1369304"/>
            <a:chOff x="0" y="5293788"/>
            <a:chExt cx="9156700" cy="1369304"/>
          </a:xfrm>
        </p:grpSpPr>
        <p:pic>
          <p:nvPicPr>
            <p:cNvPr id="8" name="Picture 7" descr="Grey swoosh.eps"/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5293788"/>
              <a:ext cx="9156700" cy="1046074"/>
            </a:xfrm>
            <a:prstGeom prst="rect">
              <a:avLst/>
            </a:prstGeom>
          </p:spPr>
        </p:pic>
        <p:pic>
          <p:nvPicPr>
            <p:cNvPr id="9" name="Picture 8" descr="Flintshire CC • cmyk.eps"/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16091" y="6036794"/>
              <a:ext cx="1397825" cy="62629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351517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  <p:sldLayoutId id="2147483658" r:id="rId6"/>
    <p:sldLayoutId id="2147483660" r:id="rId7"/>
    <p:sldLayoutId id="2147483661" r:id="rId8"/>
    <p:sldLayoutId id="2147483651" r:id="rId9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sv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462588F-DDD7-47FC-A747-E7F0D79422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4711" y="230141"/>
            <a:ext cx="7886700" cy="1001760"/>
          </a:xfrm>
        </p:spPr>
        <p:txBody>
          <a:bodyPr>
            <a:normAutofit/>
          </a:bodyPr>
          <a:lstStyle/>
          <a:p>
            <a:r>
              <a:rPr lang="cy" sz="4400" b="0" i="0" u="none" strike="noStrike" cap="none" baseline="0" dirty="0">
                <a:solidFill>
                  <a:srgbClr val="006A53"/>
                </a:solidFill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/>
                <a:ea typeface="Arial"/>
                <a:cs typeface="Arial"/>
              </a:rPr>
              <a:t>Prosiect Ôl Troed Carbon 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C18DC99-6B92-9FC7-D04F-61CC29EB812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5869" y="1573306"/>
            <a:ext cx="5567082" cy="3711388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07BE61C-9A45-A4E0-21DB-71DCCBC3F24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165" r="9793"/>
          <a:stretch/>
        </p:blipFill>
        <p:spPr>
          <a:xfrm>
            <a:off x="6990509" y="2319021"/>
            <a:ext cx="1792381" cy="22199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1756257"/>
      </p:ext>
    </p:ext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loud 7">
            <a:extLst>
              <a:ext uri="{FF2B5EF4-FFF2-40B4-BE49-F238E27FC236}">
                <a16:creationId xmlns:a16="http://schemas.microsoft.com/office/drawing/2014/main" id="{13B3311C-B562-4D2E-8E51-4D69BB98B546}"/>
              </a:ext>
            </a:extLst>
          </p:cNvPr>
          <p:cNvSpPr/>
          <p:nvPr/>
        </p:nvSpPr>
        <p:spPr>
          <a:xfrm>
            <a:off x="1008529" y="1532965"/>
            <a:ext cx="7506821" cy="4343400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DE46E89-9DCA-4180-B36D-3C52043070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8771" y="265169"/>
            <a:ext cx="7886700" cy="1325563"/>
          </a:xfrm>
        </p:spPr>
        <p:txBody>
          <a:bodyPr/>
          <a:lstStyle/>
          <a:p>
            <a:r>
              <a:rPr lang="cy" dirty="0">
                <a:uFill>
                  <a:solidFill>
                    <a:prstClr val="black">
                      <a:alpha val="0"/>
                    </a:prstClr>
                  </a:solidFill>
                </a:uFill>
                <a:latin typeface="Arial"/>
                <a:ea typeface="Arial"/>
                <a:cs typeface="Arial"/>
              </a:rPr>
              <a:t>Enghraifft </a:t>
            </a:r>
            <a:r>
              <a:rPr lang="cy" sz="44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/>
                <a:ea typeface="Arial"/>
                <a:cs typeface="Arial"/>
              </a:rPr>
              <a:t>Allyriadau Carbon Teithio i’r Ysgol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22CA868-27AF-404A-AFC1-A3396C4BE723}"/>
              </a:ext>
            </a:extLst>
          </p:cNvPr>
          <p:cNvSpPr txBox="1"/>
          <p:nvPr/>
        </p:nvSpPr>
        <p:spPr>
          <a:xfrm>
            <a:off x="2475939" y="2729058"/>
            <a:ext cx="4572000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cy" sz="5000" b="0" i="0" u="none" strike="noStrike" cap="none" baseline="0" dirty="0">
                <a:solidFill>
                  <a:srgbClr val="000000"/>
                </a:solidFill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333.9</a:t>
            </a:r>
          </a:p>
          <a:p>
            <a:pPr algn="ctr"/>
            <a:r>
              <a:rPr lang="cy" sz="5000" b="1" i="0" u="none" strike="noStrike" cap="none" baseline="0" dirty="0">
                <a:solidFill>
                  <a:srgbClr val="000000"/>
                </a:solidFill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kgCO</a:t>
            </a:r>
            <a:r>
              <a:rPr lang="cy" sz="5000" b="1" i="0" u="none" strike="noStrike" cap="none" baseline="-25000" dirty="0">
                <a:solidFill>
                  <a:srgbClr val="000000"/>
                </a:solidFill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2</a:t>
            </a:r>
            <a:r>
              <a:rPr lang="cy" sz="5000" b="1" i="0" u="none" strike="noStrike" cap="none" baseline="0" dirty="0">
                <a:solidFill>
                  <a:srgbClr val="000000"/>
                </a:solidFill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e</a:t>
            </a:r>
            <a:r>
              <a:rPr lang="cy" sz="5000" b="0" i="0" u="none" strike="noStrike" cap="none" baseline="0" dirty="0">
                <a:solidFill>
                  <a:srgbClr val="000000"/>
                </a:solidFill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 </a:t>
            </a:r>
            <a:endParaRPr lang="en-GB" sz="5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7820190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4DED4F-A973-43C2-B9FE-3B32A55F94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6315" y="238538"/>
            <a:ext cx="7886700" cy="866774"/>
          </a:xfrm>
        </p:spPr>
        <p:txBody>
          <a:bodyPr/>
          <a:lstStyle/>
          <a:p>
            <a:r>
              <a:rPr lang="cy" sz="4400" b="0" i="0" u="none" strike="noStrike" cap="none" baseline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/>
                <a:ea typeface="Arial"/>
                <a:cs typeface="Arial"/>
              </a:rPr>
              <a:t>Tasg Estynedig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E74631-2A0A-4527-906F-9F0A81E5F0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5034" y="1253331"/>
            <a:ext cx="4180570" cy="4351338"/>
          </a:xfrm>
        </p:spPr>
        <p:txBody>
          <a:bodyPr>
            <a:normAutofit/>
          </a:bodyPr>
          <a:lstStyle/>
          <a:p>
            <a:r>
              <a:rPr lang="cy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Pe byddai’r </a:t>
            </a:r>
            <a:r>
              <a:rPr lang="cy" b="1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ceir</a:t>
            </a:r>
            <a:r>
              <a:rPr lang="cy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 i gyd yn newid i rai </a:t>
            </a:r>
            <a:r>
              <a:rPr lang="cy" b="1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hybrid plygio i mewn</a:t>
            </a:r>
            <a:r>
              <a:rPr lang="cy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, faint fyddai cyfanswm y </a:t>
            </a:r>
            <a:r>
              <a:rPr lang="cy" b="1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kgCO</a:t>
            </a:r>
            <a:r>
              <a:rPr lang="cy" b="1" i="0" u="none" strike="noStrike" cap="none" baseline="-2500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2</a:t>
            </a:r>
            <a:r>
              <a:rPr lang="cy" b="1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e</a:t>
            </a:r>
            <a:r>
              <a:rPr lang="cy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?</a:t>
            </a:r>
          </a:p>
          <a:p>
            <a:r>
              <a:rPr lang="cy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Faint o ostyngiad yw hynny?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3568563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3205A6D9-7BA5-4124-B196-21E7C0716D6A}"/>
              </a:ext>
            </a:extLst>
          </p:cNvPr>
          <p:cNvSpPr txBox="1"/>
          <p:nvPr/>
        </p:nvSpPr>
        <p:spPr>
          <a:xfrm>
            <a:off x="197224" y="161617"/>
            <a:ext cx="7949088" cy="1463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y" sz="36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omic Sans MS"/>
                <a:cs typeface="Arial" panose="020B0604020202020204" pitchFamily="34" charset="0"/>
              </a:rPr>
              <a:t>Sesiwn Lawn ~ Cwblhewch un o’r brawddegau canlynol yn eich llyfrau: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hought Bubble: Cloud 5">
            <a:extLst>
              <a:ext uri="{FF2B5EF4-FFF2-40B4-BE49-F238E27FC236}">
                <a16:creationId xmlns:a16="http://schemas.microsoft.com/office/drawing/2014/main" id="{A6BD09FD-D0FA-42CB-A1ED-2304E1F1EBE2}"/>
              </a:ext>
            </a:extLst>
          </p:cNvPr>
          <p:cNvSpPr/>
          <p:nvPr/>
        </p:nvSpPr>
        <p:spPr>
          <a:xfrm>
            <a:off x="6060559" y="1382234"/>
            <a:ext cx="2679405" cy="1956390"/>
          </a:xfrm>
          <a:prstGeom prst="cloudCallout">
            <a:avLst>
              <a:gd name="adj1" fmla="val -100992"/>
              <a:gd name="adj2" fmla="val 47826"/>
            </a:avLst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y" sz="2400" b="0" i="0" u="none" strike="noStrike" cap="none" baseline="0">
                <a:solidFill>
                  <a:schemeClr val="tx1"/>
                </a:solidFill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Eras Medium ITC"/>
                <a:cs typeface="Arial" panose="020B0604020202020204" pitchFamily="34" charset="0"/>
              </a:rPr>
              <a:t>Heddiw fe ddysgais i …</a:t>
            </a:r>
            <a:endParaRPr lang="en-US" sz="240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Speech Bubble: Oval 6">
            <a:extLst>
              <a:ext uri="{FF2B5EF4-FFF2-40B4-BE49-F238E27FC236}">
                <a16:creationId xmlns:a16="http://schemas.microsoft.com/office/drawing/2014/main" id="{F2A0E2EC-B1E4-4D32-947F-E708DB25474A}"/>
              </a:ext>
            </a:extLst>
          </p:cNvPr>
          <p:cNvSpPr/>
          <p:nvPr/>
        </p:nvSpPr>
        <p:spPr>
          <a:xfrm>
            <a:off x="526310" y="1871330"/>
            <a:ext cx="3035597" cy="1956390"/>
          </a:xfrm>
          <a:prstGeom prst="wedgeEllipseCallout">
            <a:avLst>
              <a:gd name="adj1" fmla="val 81332"/>
              <a:gd name="adj2" fmla="val -33651"/>
            </a:avLst>
          </a:prstGeom>
          <a:solidFill>
            <a:srgbClr val="CAFADD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y" sz="2400" b="0" i="1" u="none" strike="noStrike" cap="none" baseline="0">
                <a:solidFill>
                  <a:schemeClr val="tx1"/>
                </a:solidFill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Palatino Linotype"/>
                <a:cs typeface="Arial" panose="020B0604020202020204" pitchFamily="34" charset="0"/>
              </a:rPr>
              <a:t>Un peth y mae’n rhaid imi ei gofio o’r wers heddiw ydi …</a:t>
            </a:r>
            <a:endParaRPr lang="en-US" sz="2400" i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Speech Bubble: Rectangle with Corners Rounded 7">
            <a:extLst>
              <a:ext uri="{FF2B5EF4-FFF2-40B4-BE49-F238E27FC236}">
                <a16:creationId xmlns:a16="http://schemas.microsoft.com/office/drawing/2014/main" id="{01ACFBEE-E165-4843-95E2-EFE4D9EB099E}"/>
              </a:ext>
            </a:extLst>
          </p:cNvPr>
          <p:cNvSpPr/>
          <p:nvPr/>
        </p:nvSpPr>
        <p:spPr>
          <a:xfrm>
            <a:off x="1035424" y="4767073"/>
            <a:ext cx="3975443" cy="912415"/>
          </a:xfrm>
          <a:prstGeom prst="wedgeRoundRectCallout">
            <a:avLst>
              <a:gd name="adj1" fmla="val -68043"/>
              <a:gd name="adj2" fmla="val -99734"/>
              <a:gd name="adj3" fmla="val 16667"/>
            </a:avLst>
          </a:prstGeom>
          <a:solidFill>
            <a:srgbClr val="00206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y" sz="2400" b="0" i="0" u="none" strike="noStrike" cap="none" baseline="0" dirty="0">
                <a:solidFill>
                  <a:schemeClr val="bg1"/>
                </a:solidFill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MV Boli"/>
                <a:cs typeface="Arial" panose="020B0604020202020204" pitchFamily="34" charset="0"/>
              </a:rPr>
              <a:t>Cyn y wers, roeddwn i eisoes yn gwybod sut i …</a:t>
            </a:r>
            <a:endParaRPr lang="en-US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Speech Bubble: Rectangle 9">
            <a:extLst>
              <a:ext uri="{FF2B5EF4-FFF2-40B4-BE49-F238E27FC236}">
                <a16:creationId xmlns:a16="http://schemas.microsoft.com/office/drawing/2014/main" id="{8385E7F9-B45D-4DAE-A4D8-113C728D9B78}"/>
              </a:ext>
            </a:extLst>
          </p:cNvPr>
          <p:cNvSpPr/>
          <p:nvPr/>
        </p:nvSpPr>
        <p:spPr>
          <a:xfrm>
            <a:off x="5464853" y="3827721"/>
            <a:ext cx="3275111" cy="939352"/>
          </a:xfrm>
          <a:prstGeom prst="wedgeRectCallout">
            <a:avLst>
              <a:gd name="adj1" fmla="val 4372"/>
              <a:gd name="adj2" fmla="val 111292"/>
            </a:avLst>
          </a:prstGeom>
          <a:solidFill>
            <a:srgbClr val="FDF7D3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y" sz="2800" b="0" i="1" u="none" strike="noStrike" cap="none" baseline="0">
                <a:solidFill>
                  <a:schemeClr val="tx1"/>
                </a:solidFill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onsolas"/>
                <a:cs typeface="Arial" panose="020B0604020202020204" pitchFamily="34" charset="0"/>
              </a:rPr>
              <a:t>Dydw i’n dal ddim yn deall …</a:t>
            </a:r>
            <a:endParaRPr lang="en-US" sz="2800" i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4862498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4244D4A2-FD0F-444F-BDDC-E8AF95F36D8F}"/>
              </a:ext>
            </a:extLst>
          </p:cNvPr>
          <p:cNvSpPr txBox="1"/>
          <p:nvPr/>
        </p:nvSpPr>
        <p:spPr>
          <a:xfrm>
            <a:off x="469899" y="230404"/>
            <a:ext cx="8350785" cy="1325563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y" b="0" i="0" u="none" strike="noStrike" cap="none" baseline="0" dirty="0">
                <a:solidFill>
                  <a:srgbClr val="006A53"/>
                </a:solidFill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 Light"/>
                <a:cs typeface="Arial" panose="020B0604020202020204" pitchFamily="34" charset="0"/>
              </a:rPr>
              <a:t>Gwers 8 – Staff yn Teithio i’r Ysgol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6847FC9D-0F8D-478F-90D4-7915F887E0C1}"/>
              </a:ext>
            </a:extLst>
          </p:cNvPr>
          <p:cNvSpPr txBox="1"/>
          <p:nvPr/>
        </p:nvSpPr>
        <p:spPr>
          <a:xfrm>
            <a:off x="323315" y="1107255"/>
            <a:ext cx="6130260" cy="58401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cy" sz="2800" b="0" i="0" u="none" strike="noStrike" cap="none" baseline="0" dirty="0">
              <a:effectLst/>
              <a:uFill>
                <a:solidFill>
                  <a:prstClr val="black">
                    <a:alpha val="0"/>
                  </a:prstClr>
                </a:solidFill>
              </a:uFill>
              <a:latin typeface="Calibri"/>
              <a:ea typeface="Calibri"/>
              <a:cs typeface="Calibri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744DF2D-FFC8-4E0E-AFB9-14BD71D60E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1829" y="1710465"/>
            <a:ext cx="7886700" cy="4351338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cy" b="1" dirty="0"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cs typeface="Arial" panose="020B0604020202020204" pitchFamily="34" charset="0"/>
              </a:rPr>
              <a:t>I Ddechrau – Pwnc Trafod</a:t>
            </a:r>
            <a:r>
              <a:rPr lang="cy" dirty="0"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r>
              <a:rPr lang="cy" sz="28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Faint o’r gloch ydych chi’n codi yn y bore?</a:t>
            </a:r>
          </a:p>
          <a:p>
            <a:r>
              <a:rPr lang="cy" sz="28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Pa mor hir mae’n ei gymryd ichi gael eich hun yn barod?</a:t>
            </a:r>
          </a:p>
          <a:p>
            <a:r>
              <a:rPr lang="cy" sz="28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Pa mor hir mae’n ei gymryd ichi gyrraedd yr ysgol?</a:t>
            </a:r>
          </a:p>
          <a:p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cy" sz="2800" b="1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Rŵan, dychmygwch eich bod yn byw 45 milltir i ffwrdd.</a:t>
            </a:r>
          </a:p>
          <a:p>
            <a:r>
              <a:rPr lang="cy" sz="2800" b="1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Faint o’r gloch fyddai’n rhaid ichi godi?</a:t>
            </a:r>
          </a:p>
          <a:p>
            <a:r>
              <a:rPr lang="cy" sz="2800" b="1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Pa mor hir fyddai’n ei gymryd ichi gyrraedd yr ysgol yn eich tyb chi?</a:t>
            </a:r>
          </a:p>
        </p:txBody>
      </p:sp>
    </p:spTree>
    <p:extLst>
      <p:ext uri="{BB962C8B-B14F-4D97-AF65-F5344CB8AC3E}">
        <p14:creationId xmlns:p14="http://schemas.microsoft.com/office/powerpoint/2010/main" val="3459025278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B35C84-67FF-40C5-9700-80BF68C708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0179" y="214781"/>
            <a:ext cx="7886700" cy="788519"/>
          </a:xfrm>
        </p:spPr>
        <p:txBody>
          <a:bodyPr/>
          <a:lstStyle/>
          <a:p>
            <a:r>
              <a:rPr lang="cy" sz="44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/>
                <a:ea typeface="Arial"/>
                <a:cs typeface="Arial"/>
              </a:rPr>
              <a:t>Staff yn Teithio i’r Gwaith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6C6BAAD-A844-4F47-91A6-A0B85896C75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0179" y="1253331"/>
            <a:ext cx="6595110" cy="4351338"/>
          </a:xfrm>
        </p:spPr>
        <p:txBody>
          <a:bodyPr>
            <a:normAutofit/>
          </a:bodyPr>
          <a:lstStyle/>
          <a:p>
            <a:r>
              <a:rPr lang="cy" sz="28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Nid yw pawb yn ddigon ffodus i weithio’n agos i ble maent yn byw!</a:t>
            </a:r>
          </a:p>
          <a:p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cy" sz="28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Felly, mae’n rhaid iddynt deithio i’r gwaith.</a:t>
            </a:r>
          </a:p>
          <a:p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cy" sz="2800" b="1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Sut ydych chi’n teithio i’r ysgol?</a:t>
            </a:r>
          </a:p>
          <a:p>
            <a:r>
              <a:rPr lang="cy" sz="2800" b="1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Sut mae gwahanol fathau o gludiant yn effeithio ar les pobl?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ACDB94-D6A8-47B6-84C8-42E7C4B62C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5002" y="450179"/>
            <a:ext cx="7886700" cy="1325563"/>
          </a:xfrm>
        </p:spPr>
        <p:txBody>
          <a:bodyPr>
            <a:normAutofit fontScale="90000"/>
          </a:bodyPr>
          <a:lstStyle/>
          <a:p>
            <a:r>
              <a:rPr lang="cy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/>
                <a:ea typeface="Arial"/>
                <a:cs typeface="Arial"/>
              </a:rPr>
              <a:t>Pa fath o gludiant sydd â’r ôl </a:t>
            </a:r>
            <a:r>
              <a:rPr lang="cy" sz="49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/>
                <a:ea typeface="Arial"/>
                <a:cs typeface="Arial"/>
              </a:rPr>
              <a:t>troed</a:t>
            </a:r>
            <a:r>
              <a:rPr lang="cy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/>
                <a:ea typeface="Arial"/>
                <a:cs typeface="Arial"/>
              </a:rPr>
              <a:t> carbon lleiaf yn eich tyb chi?</a:t>
            </a:r>
          </a:p>
        </p:txBody>
      </p:sp>
    </p:spTree>
    <p:extLst>
      <p:ext uri="{BB962C8B-B14F-4D97-AF65-F5344CB8AC3E}">
        <p14:creationId xmlns:p14="http://schemas.microsoft.com/office/powerpoint/2010/main" val="3728182080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9B3CAD-13C5-416F-9FD7-476DAAA322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9027" y="183765"/>
            <a:ext cx="7886700" cy="806835"/>
          </a:xfrm>
        </p:spPr>
        <p:txBody>
          <a:bodyPr/>
          <a:lstStyle/>
          <a:p>
            <a:r>
              <a:rPr lang="cy" sz="44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/>
                <a:ea typeface="Arial"/>
                <a:cs typeface="Arial"/>
              </a:rPr>
              <a:t>Arolwg Staff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EA58F0-41F4-4FA1-847B-4B85AA0CD38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789" y="1425387"/>
            <a:ext cx="5005668" cy="5244353"/>
          </a:xfrm>
        </p:spPr>
        <p:txBody>
          <a:bodyPr>
            <a:normAutofit/>
          </a:bodyPr>
          <a:lstStyle/>
          <a:p>
            <a:r>
              <a:rPr lang="cy" sz="26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Rydym wedi holi’r staff a chael gwybod sut maent yn teithio i’r ysgol.</a:t>
            </a:r>
          </a:p>
          <a:p>
            <a:endParaRPr lang="en-GB" u="sng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cy" sz="2600" b="0" i="0" strike="noStrike" cap="none" baseline="0" dirty="0">
                <a:effectLst/>
                <a:uFill>
                  <a:solidFill>
                    <a:srgbClr val="FF0000"/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Tasg 1 –</a:t>
            </a:r>
            <a:r>
              <a:rPr lang="cy" sz="2600" b="1" i="0" strike="noStrike" cap="none" baseline="0" dirty="0">
                <a:effectLst/>
                <a:uFill>
                  <a:solidFill>
                    <a:srgbClr val="FF0000"/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 Tablau cyfrif</a:t>
            </a:r>
          </a:p>
          <a:p>
            <a:r>
              <a:rPr lang="cy" sz="26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Nunito Sans"/>
                <a:cs typeface="Arial" panose="020B0604020202020204" pitchFamily="34" charset="0"/>
              </a:rPr>
              <a:t>Mae </a:t>
            </a:r>
            <a:r>
              <a:rPr lang="cy" sz="2600" b="1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Nunito Sans"/>
                <a:cs typeface="Arial" panose="020B0604020202020204" pitchFamily="34" charset="0"/>
              </a:rPr>
              <a:t>tabl cyfrif</a:t>
            </a:r>
            <a:r>
              <a:rPr lang="cy" sz="26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Nunito Sans"/>
                <a:cs typeface="Arial" panose="020B0604020202020204" pitchFamily="34" charset="0"/>
              </a:rPr>
              <a:t> yn ffordd hwylus o gofnodi data a chyfrifo swm rhywbeth (amledd). I wneud hynny, fe </a:t>
            </a:r>
            <a:r>
              <a:rPr lang="cy" sz="2600" b="1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Nunito Sans"/>
                <a:cs typeface="Arial" panose="020B0604020202020204" pitchFamily="34" charset="0"/>
              </a:rPr>
              <a:t>gasglwn y data</a:t>
            </a:r>
            <a:r>
              <a:rPr lang="cy" sz="26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Nunito Sans"/>
                <a:cs typeface="Arial" panose="020B0604020202020204" pitchFamily="34" charset="0"/>
              </a:rPr>
              <a:t>, eu rhannu mewn </a:t>
            </a:r>
            <a:r>
              <a:rPr lang="cy" sz="2600" b="1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Nunito Sans"/>
                <a:cs typeface="Arial" panose="020B0604020202020204" pitchFamily="34" charset="0"/>
              </a:rPr>
              <a:t>categorïau</a:t>
            </a:r>
            <a:r>
              <a:rPr lang="cy" sz="26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Nunito Sans"/>
                <a:cs typeface="Arial" panose="020B0604020202020204" pitchFamily="34" charset="0"/>
              </a:rPr>
              <a:t> a </a:t>
            </a:r>
            <a:r>
              <a:rPr lang="cy" sz="2600" b="1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Nunito Sans"/>
                <a:cs typeface="Arial" panose="020B0604020202020204" pitchFamily="34" charset="0"/>
              </a:rPr>
              <a:t>chyfrif y marciau</a:t>
            </a:r>
            <a:r>
              <a:rPr lang="cy" sz="26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Nunito Sans"/>
                <a:cs typeface="Arial" panose="020B0604020202020204" pitchFamily="34" charset="0"/>
              </a:rPr>
              <a:t> i ganfod yr </a:t>
            </a:r>
            <a:r>
              <a:rPr lang="cy" sz="2600" b="1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Nunito Sans"/>
                <a:cs typeface="Arial" panose="020B0604020202020204" pitchFamily="34" charset="0"/>
              </a:rPr>
              <a:t>amleddau</a:t>
            </a:r>
            <a:r>
              <a:rPr lang="cy" sz="26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Nunito Sans"/>
                <a:cs typeface="Arial" panose="020B0604020202020204" pitchFamily="34" charset="0"/>
              </a:rPr>
              <a:t>.</a:t>
            </a:r>
            <a:endParaRPr lang="en-GB" u="sng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F918CFE8-BEF7-FA67-3933-9F261ED6A96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8787984"/>
              </p:ext>
            </p:extLst>
          </p:nvPr>
        </p:nvGraphicFramePr>
        <p:xfrm>
          <a:off x="5059457" y="3120463"/>
          <a:ext cx="3538246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42428">
                  <a:extLst>
                    <a:ext uri="{9D8B030D-6E8A-4147-A177-3AD203B41FA5}">
                      <a16:colId xmlns:a16="http://schemas.microsoft.com/office/drawing/2014/main" val="4083984182"/>
                    </a:ext>
                  </a:extLst>
                </a:gridCol>
                <a:gridCol w="1197909">
                  <a:extLst>
                    <a:ext uri="{9D8B030D-6E8A-4147-A177-3AD203B41FA5}">
                      <a16:colId xmlns:a16="http://schemas.microsoft.com/office/drawing/2014/main" val="1923462859"/>
                    </a:ext>
                  </a:extLst>
                </a:gridCol>
                <a:gridCol w="1197909">
                  <a:extLst>
                    <a:ext uri="{9D8B030D-6E8A-4147-A177-3AD203B41FA5}">
                      <a16:colId xmlns:a16="http://schemas.microsoft.com/office/drawing/2014/main" val="61318771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y" sz="1800" b="1" i="0" u="none" strike="noStrike" cap="none" baseline="0" dirty="0">
                          <a:solidFill>
                            <a:schemeClr val="tx1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Calibri"/>
                          <a:ea typeface="Calibri"/>
                          <a:cs typeface="Calibri"/>
                        </a:rPr>
                        <a:t>Cludiant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y" sz="1800" b="0" i="0" u="none" strike="noStrike" cap="none" baseline="0">
                          <a:solidFill>
                            <a:schemeClr val="tx1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Calibri"/>
                          <a:ea typeface="Calibri"/>
                          <a:cs typeface="Calibri"/>
                        </a:rPr>
                        <a:t>Cyfrif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y" sz="1800" b="1" i="0" u="none" strike="noStrike" cap="none" baseline="0">
                          <a:solidFill>
                            <a:schemeClr val="tx1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Calibri"/>
                          <a:ea typeface="Calibri"/>
                          <a:cs typeface="Calibri"/>
                        </a:rPr>
                        <a:t>Amledd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690963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cy" sz="1800" b="0" i="0" u="none" strike="noStrike" cap="none" baseline="0" dirty="0">
                          <a:solidFill>
                            <a:schemeClr val="tx1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Calibri"/>
                          <a:ea typeface="Calibri"/>
                          <a:cs typeface="Calibri"/>
                        </a:rPr>
                        <a:t>Cerdded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y" sz="1800" b="0" i="0" u="none" strike="noStrike" cap="none" baseline="0" dirty="0">
                          <a:solidFill>
                            <a:schemeClr val="tx1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Calibri"/>
                          <a:ea typeface="Calibri"/>
                          <a:cs typeface="Calibri"/>
                        </a:rPr>
                        <a:t>IIIIIIII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y" sz="1800" b="0" i="0" u="none" strike="noStrike" cap="none" baseline="0">
                          <a:solidFill>
                            <a:schemeClr val="tx1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Calibri"/>
                          <a:ea typeface="Calibri"/>
                          <a:cs typeface="Calibri"/>
                        </a:rPr>
                        <a:t>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0066169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cy" sz="1800" b="0" i="0" u="none" strike="noStrike" cap="none" baseline="0">
                          <a:solidFill>
                            <a:schemeClr val="tx1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Calibri"/>
                          <a:ea typeface="Calibri"/>
                          <a:cs typeface="Calibri"/>
                        </a:rPr>
                        <a:t>Bws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y" sz="1800" b="0" i="0" u="none" strike="noStrike" cap="none" baseline="0" dirty="0">
                          <a:solidFill>
                            <a:schemeClr val="tx1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Calibri"/>
                          <a:ea typeface="Calibri"/>
                          <a:cs typeface="Calibri"/>
                        </a:rPr>
                        <a:t>IIII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y" sz="1800" b="0" i="0" u="none" strike="noStrike" cap="none" baseline="0">
                          <a:solidFill>
                            <a:schemeClr val="tx1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Calibri"/>
                          <a:ea typeface="Calibri"/>
                          <a:cs typeface="Calibri"/>
                        </a:rPr>
                        <a:t>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3922521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cy" sz="1800" b="0" i="0" u="none" strike="noStrike" cap="none" baseline="0">
                          <a:solidFill>
                            <a:schemeClr val="tx1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Calibri"/>
                          <a:ea typeface="Calibri"/>
                          <a:cs typeface="Calibri"/>
                        </a:rPr>
                        <a:t>Car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y" sz="1800" b="0" i="0" u="none" strike="noStrike" cap="none" baseline="0">
                          <a:solidFill>
                            <a:schemeClr val="tx1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Calibri"/>
                          <a:ea typeface="Calibri"/>
                          <a:cs typeface="Calibri"/>
                        </a:rPr>
                        <a:t>IIIIIIIIII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y" sz="1800" b="0" i="0" u="none" strike="noStrike" cap="none" baseline="0" dirty="0">
                          <a:solidFill>
                            <a:schemeClr val="tx1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Calibri"/>
                          <a:ea typeface="Calibri"/>
                          <a:cs typeface="Calibri"/>
                        </a:rPr>
                        <a:t>10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04292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cy" sz="1800" b="0" i="0" u="none" strike="noStrike" cap="none" baseline="0">
                          <a:solidFill>
                            <a:schemeClr val="tx1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Calibri"/>
                          <a:ea typeface="Calibri"/>
                          <a:cs typeface="Calibri"/>
                        </a:rPr>
                        <a:t>Beic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y" sz="1800" b="0" i="0" u="none" strike="noStrike" cap="none" baseline="0" dirty="0">
                          <a:solidFill>
                            <a:schemeClr val="tx1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Calibri"/>
                          <a:ea typeface="Calibri"/>
                          <a:cs typeface="Calibri"/>
                        </a:rPr>
                        <a:t>IIIIII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y" sz="1800" b="0" i="0" u="none" strike="noStrike" cap="none" baseline="0" dirty="0">
                          <a:solidFill>
                            <a:schemeClr val="tx1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Calibri"/>
                          <a:ea typeface="Calibri"/>
                          <a:cs typeface="Calibri"/>
                        </a:rPr>
                        <a:t>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1057287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90405335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8D6793-D498-47F6-B7D5-8E985DD4EC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4650" y="289377"/>
            <a:ext cx="7886700" cy="848631"/>
          </a:xfrm>
        </p:spPr>
        <p:txBody>
          <a:bodyPr/>
          <a:lstStyle/>
          <a:p>
            <a:r>
              <a:rPr lang="cy" sz="44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/>
                <a:ea typeface="Arial"/>
                <a:cs typeface="Arial"/>
              </a:rPr>
              <a:t>Tasg 1	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BC4DCC-DD51-4397-A84B-17FD1F6FEB0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4650" y="1475469"/>
            <a:ext cx="7886700" cy="4351338"/>
          </a:xfrm>
        </p:spPr>
        <p:txBody>
          <a:bodyPr>
            <a:normAutofit/>
          </a:bodyPr>
          <a:lstStyle/>
          <a:p>
            <a:r>
              <a:rPr lang="cy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Defnyddiwch y daflen ddata </a:t>
            </a:r>
            <a:r>
              <a:rPr lang="en-GB" dirty="0" err="1"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a</a:t>
            </a:r>
            <a:r>
              <a:rPr lang="en-GB" b="0" i="0" u="none" strike="noStrike" cap="none" baseline="0" dirty="0" err="1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rolwg</a:t>
            </a:r>
            <a:r>
              <a:rPr lang="cy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 i greu 3 o dablau cyfrif a llenwch y rheiny.</a:t>
            </a:r>
          </a:p>
          <a:p>
            <a:pPr marL="0" indent="0">
              <a:buNone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cy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Tabl 1 – Dull teithio</a:t>
            </a:r>
          </a:p>
          <a:p>
            <a:r>
              <a:rPr lang="cy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Tabl 2 – Mathau o geir (maint)</a:t>
            </a:r>
          </a:p>
          <a:p>
            <a:r>
              <a:rPr lang="cy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Tabl 3 – Math o danwydd (ceir)</a:t>
            </a:r>
          </a:p>
        </p:txBody>
      </p:sp>
    </p:spTree>
    <p:extLst>
      <p:ext uri="{BB962C8B-B14F-4D97-AF65-F5344CB8AC3E}">
        <p14:creationId xmlns:p14="http://schemas.microsoft.com/office/powerpoint/2010/main" val="2107592337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5DD09E-C31F-4821-9784-C5E9475CC6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2408" y="365127"/>
            <a:ext cx="7886700" cy="904874"/>
          </a:xfrm>
        </p:spPr>
        <p:txBody>
          <a:bodyPr>
            <a:normAutofit/>
          </a:bodyPr>
          <a:lstStyle/>
          <a:p>
            <a:r>
              <a:rPr lang="cy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ea typeface="Arial"/>
              </a:rPr>
              <a:t>Tasg 2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255CA3F-2902-482E-9432-01E03E0893B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2408" y="1539240"/>
            <a:ext cx="78867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cy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Lluniwch siart bar ar gyfer pob tabl cyfrif.</a:t>
            </a:r>
          </a:p>
          <a:p>
            <a:pPr marL="0" indent="0">
              <a:buNone/>
            </a:pPr>
            <a:r>
              <a:rPr lang="cy" b="1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Un ar gyfer</a:t>
            </a:r>
          </a:p>
          <a:p>
            <a:pPr marL="0" indent="0">
              <a:buNone/>
            </a:pPr>
            <a:r>
              <a:rPr lang="cy" b="1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	Dull teithio</a:t>
            </a:r>
          </a:p>
          <a:p>
            <a:pPr marL="0" indent="0">
              <a:buNone/>
            </a:pPr>
            <a:r>
              <a:rPr lang="cy" b="1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	Math o gar</a:t>
            </a:r>
          </a:p>
          <a:p>
            <a:pPr marL="0" indent="0">
              <a:buNone/>
            </a:pPr>
            <a:r>
              <a:rPr lang="cy" b="1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	Math o danwydd</a:t>
            </a:r>
          </a:p>
          <a:p>
            <a:pPr marL="0" indent="0">
              <a:buNone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Graphic 3" descr="Bar chart outline">
            <a:extLst>
              <a:ext uri="{FF2B5EF4-FFF2-40B4-BE49-F238E27FC236}">
                <a16:creationId xmlns:a16="http://schemas.microsoft.com/office/drawing/2014/main" id="{D443074C-436F-DEFF-C9AC-D11226BDB3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912148" y="2541429"/>
            <a:ext cx="2346960" cy="2346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3019052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63946A-7D39-4A06-98F3-22C86AA311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4747" y="224798"/>
            <a:ext cx="8425703" cy="977789"/>
          </a:xfrm>
        </p:spPr>
        <p:txBody>
          <a:bodyPr>
            <a:normAutofit/>
          </a:bodyPr>
          <a:lstStyle/>
          <a:p>
            <a:r>
              <a:rPr lang="cy" sz="44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/>
                <a:ea typeface="Arial"/>
                <a:cs typeface="Arial"/>
              </a:rPr>
              <a:t>Tasg 3 – Cyfrifo’r ôl troed carbon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BDB7D7-E438-4384-BFDE-6E5F913BF7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4747" y="1437369"/>
            <a:ext cx="78867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cy" sz="28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Defnyddiwch y data yn y tablau i ganfod cyfanswm y milltiroedd a deithwyd ymhob math o gar.</a:t>
            </a:r>
          </a:p>
          <a:p>
            <a:pPr marL="0" indent="0">
              <a:buNone/>
            </a:pPr>
            <a:r>
              <a:rPr lang="cy" sz="28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Defnyddiwch y wybodaeth am ôl troed carbon pob math o gerbyd i gyfrifo cyfanswm yr allyriadau.</a:t>
            </a:r>
          </a:p>
          <a:p>
            <a:pPr marL="0" indent="0">
              <a:buNone/>
            </a:pPr>
            <a:r>
              <a:rPr lang="cy" sz="28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Adiwch hyn oll i gyfrifo cyfanswm yr ôl troed carbon o deithio i’r ysgol</a:t>
            </a:r>
          </a:p>
          <a:p>
            <a:pPr marL="0" indent="0">
              <a:buNone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019971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1A32F3-0850-4EFD-9B54-A859188C44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7532" y="306671"/>
            <a:ext cx="7886700" cy="849030"/>
          </a:xfrm>
        </p:spPr>
        <p:txBody>
          <a:bodyPr/>
          <a:lstStyle/>
          <a:p>
            <a:r>
              <a:rPr lang="cy" sz="44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/>
                <a:ea typeface="Arial"/>
                <a:cs typeface="Arial"/>
              </a:rPr>
              <a:t>Canlyniadau Enghreifftiol</a:t>
            </a:r>
            <a:endParaRPr lang="en-GB" dirty="0"/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0AADCE31-E88D-4A63-8CDC-FEF98D31082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72176611"/>
              </p:ext>
            </p:extLst>
          </p:nvPr>
        </p:nvGraphicFramePr>
        <p:xfrm>
          <a:off x="563761" y="1553706"/>
          <a:ext cx="8016476" cy="376047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47748">
                  <a:extLst>
                    <a:ext uri="{9D8B030D-6E8A-4147-A177-3AD203B41FA5}">
                      <a16:colId xmlns:a16="http://schemas.microsoft.com/office/drawing/2014/main" val="1913455601"/>
                    </a:ext>
                  </a:extLst>
                </a:gridCol>
                <a:gridCol w="1118154">
                  <a:extLst>
                    <a:ext uri="{9D8B030D-6E8A-4147-A177-3AD203B41FA5}">
                      <a16:colId xmlns:a16="http://schemas.microsoft.com/office/drawing/2014/main" val="2172842469"/>
                    </a:ext>
                  </a:extLst>
                </a:gridCol>
                <a:gridCol w="2023262">
                  <a:extLst>
                    <a:ext uri="{9D8B030D-6E8A-4147-A177-3AD203B41FA5}">
                      <a16:colId xmlns:a16="http://schemas.microsoft.com/office/drawing/2014/main" val="2009421828"/>
                    </a:ext>
                  </a:extLst>
                </a:gridCol>
                <a:gridCol w="1695450">
                  <a:extLst>
                    <a:ext uri="{9D8B030D-6E8A-4147-A177-3AD203B41FA5}">
                      <a16:colId xmlns:a16="http://schemas.microsoft.com/office/drawing/2014/main" val="386256683"/>
                    </a:ext>
                  </a:extLst>
                </a:gridCol>
                <a:gridCol w="1400175">
                  <a:extLst>
                    <a:ext uri="{9D8B030D-6E8A-4147-A177-3AD203B41FA5}">
                      <a16:colId xmlns:a16="http://schemas.microsoft.com/office/drawing/2014/main" val="4000659366"/>
                    </a:ext>
                  </a:extLst>
                </a:gridCol>
                <a:gridCol w="1131687">
                  <a:extLst>
                    <a:ext uri="{9D8B030D-6E8A-4147-A177-3AD203B41FA5}">
                      <a16:colId xmlns:a16="http://schemas.microsoft.com/office/drawing/2014/main" val="2360064854"/>
                    </a:ext>
                  </a:extLst>
                </a:gridCol>
              </a:tblGrid>
              <a:tr h="200025">
                <a:tc>
                  <a:txBody>
                    <a:bodyPr/>
                    <a:lstStyle/>
                    <a:p>
                      <a:pPr algn="ctr" fontAlgn="b"/>
                      <a:r>
                        <a:rPr lang="cy" sz="1400" b="1" i="0" u="none" strike="noStrike" cap="none" baseline="0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Cerbyd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y" sz="1400" b="1" i="0" u="none" strike="noStrike" cap="none" baseline="0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Maint y Car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y" sz="1400" b="1" i="0" u="none" strike="noStrike" cap="none" baseline="0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Math o Danwydd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y" sz="1400" b="1" i="0" u="none" strike="noStrike" cap="none" baseline="0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Cyfanswm y Milltiroedd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y" sz="1400" b="1" i="0" u="none" strike="noStrike" cap="none" baseline="0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kgCO2e/milltir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y" sz="1400" b="1" i="0" u="none" strike="noStrike" cap="none" baseline="0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kgCO2e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933983093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l" fontAlgn="b"/>
                      <a:r>
                        <a:rPr lang="cy" sz="1400" b="0" i="0" u="none" strike="noStrike" cap="none" baseline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Car 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y" sz="1400" b="0" i="0" u="none" strike="noStrike" cap="none" baseline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Bach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y" sz="1400" b="0" i="0" u="none" strike="noStrike" cap="none" baseline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Petrol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y" sz="1400" b="0" i="0" u="none" strike="noStrike" cap="none" baseline="0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200.7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0.30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60.2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96867081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l" fontAlgn="b"/>
                      <a:r>
                        <a:rPr lang="cy" sz="1400" b="0" i="0" u="none" strike="noStrike" cap="none" baseline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Car 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y" sz="1400" b="0" i="0" u="none" strike="noStrike" cap="none" baseline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Canolig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y" sz="1400" b="0" i="0" u="none" strike="noStrike" cap="none" baseline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Petrol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y" sz="1400" b="0" i="0" u="none" strike="noStrike" cap="none" baseline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264.5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0.37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97.9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936143745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l" fontAlgn="b"/>
                      <a:r>
                        <a:rPr lang="cy" sz="1400" b="0" i="0" u="none" strike="noStrike" cap="none" baseline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Car 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y" sz="1400" b="0" i="0" u="none" strike="noStrike" cap="none" baseline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Mawr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y" sz="1400" b="0" i="0" u="none" strike="noStrike" cap="none" baseline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Petrol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y" sz="1400" b="0" i="0" u="none" strike="noStrike" cap="none" baseline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65.9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0.55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36.2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177306945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l" fontAlgn="b"/>
                      <a:r>
                        <a:rPr lang="cy" sz="1400" b="0" i="0" u="none" strike="noStrike" cap="none" baseline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Car 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y" sz="1400" b="0" i="0" u="none" strike="noStrike" cap="none" baseline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Arferol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y" sz="1400" b="0" i="0" u="none" strike="noStrike" cap="none" baseline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Petrol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y" sz="1400" b="0" i="0" u="none" strike="noStrike" cap="none" baseline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3.3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0.34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1.1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581738211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l" fontAlgn="b"/>
                      <a:r>
                        <a:rPr lang="cy" sz="1400" b="0" i="0" u="none" strike="noStrike" cap="none" baseline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Car 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y" sz="1400" b="0" i="0" u="none" strike="noStrike" cap="none" baseline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Bach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y" sz="1400" b="0" i="0" u="none" strike="noStrike" cap="none" baseline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Diesel 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y" sz="1400" b="0" i="0" u="none" strike="noStrike" cap="none" baseline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15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0.28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4.2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584336370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l" fontAlgn="b"/>
                      <a:r>
                        <a:rPr lang="cy" sz="1400" b="0" i="0" u="none" strike="noStrike" cap="none" baseline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Car 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y" sz="1400" b="0" i="0" u="none" strike="noStrike" cap="none" baseline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Canolig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y" sz="1400" b="0" i="0" u="none" strike="noStrike" cap="none" baseline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Diesel 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y" sz="1400" b="0" i="0" u="none" strike="noStrike" cap="none" baseline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196.9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0.34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66.9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276710262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l" fontAlgn="b"/>
                      <a:r>
                        <a:rPr lang="cy" sz="1400" b="0" i="0" u="none" strike="noStrike" cap="none" baseline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Car 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y" sz="1400" b="0" i="0" u="none" strike="noStrike" cap="none" baseline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Mawr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y" sz="1400" b="0" i="0" u="none" strike="noStrike" cap="none" baseline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Diesel 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y" sz="1400" b="0" i="0" u="none" strike="noStrike" cap="none" baseline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89.57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0.42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37.6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15902156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l" fontAlgn="b"/>
                      <a:r>
                        <a:rPr lang="cy" sz="1400" b="0" i="0" u="none" strike="noStrike" cap="none" baseline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Car 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y" sz="1400" b="0" i="0" u="none" strike="noStrike" cap="none" baseline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Arferol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y" sz="1400" b="0" i="0" u="none" strike="noStrike" cap="none" baseline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Diesel 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y" sz="1400" b="0" i="0" u="none" strike="noStrike" cap="none" baseline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18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0.34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6.1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943093682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l" fontAlgn="b"/>
                      <a:r>
                        <a:rPr lang="cy" sz="1400" b="0" i="0" u="none" strike="noStrike" cap="none" baseline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Car 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y" sz="1400" b="0" i="0" u="none" strike="noStrike" cap="none" baseline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Canolig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y" sz="1400" b="0" i="0" u="none" strike="noStrike" cap="none" baseline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Anhysbys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y" sz="1400" b="0" i="0" u="none" strike="noStrike" cap="none" baseline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48.5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0.34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16.5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690177797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l" fontAlgn="b"/>
                      <a:r>
                        <a:rPr lang="cy" sz="1400" b="0" i="0" u="none" strike="noStrike" cap="none" baseline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Car 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y" sz="1400" b="0" i="0" u="none" strike="noStrike" cap="none" baseline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Canolig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y" sz="1400" b="0" i="0" u="none" strike="noStrike" cap="none" baseline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Cerbyd trydan hybrid plygio i mewn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y" sz="1400" b="0" i="0" u="none" strike="noStrike" cap="none" baseline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12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0.22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2.6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228018708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l" fontAlgn="b"/>
                      <a:r>
                        <a:rPr lang="cy" sz="1400" b="0" i="0" u="none" strike="noStrike" cap="none" baseline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Car 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y" sz="1400" b="0" i="0" u="none" strike="noStrike" cap="none" baseline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Canolig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y" sz="1400" b="0" i="0" u="none" strike="noStrike" cap="none" baseline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Hybrid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y" sz="1400" b="0" i="0" u="none" strike="noStrike" cap="none" baseline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3.4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0.26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0.9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251774915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l" fontAlgn="b"/>
                      <a:r>
                        <a:rPr lang="cy" sz="1400" b="0" i="0" u="none" strike="noStrike" cap="none" baseline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Beic Modur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y" sz="1400" b="0" i="0" u="none" strike="noStrike" cap="none" baseline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Canolig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y" sz="1400" b="0" i="0" u="none" strike="noStrike" cap="none" baseline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Petrol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y" sz="1400" b="0" i="0" u="none" strike="noStrike" cap="none" baseline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16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0.23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3.7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87203620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l" fontAlgn="b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y" sz="1200" b="1" i="0" u="none" strike="noStrike" cap="none" baseline="0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Cyfanswm</a:t>
                      </a:r>
                      <a:endParaRPr lang="en-GB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333.9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95189787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40024346"/>
      </p:ext>
    </p:extLst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OS" val="Microsoft Windows NT 10.0"/>
  <p:tag name="AS_RELEASE_DATE" val="2024.03.31"/>
  <p:tag name="AS_TITLE" val="Aspose.Slides for Java"/>
  <p:tag name="AS_VERSION" val="24.3"/>
</p:tagLst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Calibri Light" panose="020F0302020204030204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Calibri" panose="020F0502020204030204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ew default FCC Template.potx" id="{D71ACEB9-F978-4FEF-AEB4-3F5F40C60A58}" vid="{D477FAC7-0ABB-4B81-B890-633858C4D28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Calibri Light" panose="020F0302020204030204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Calibri" panose="020F0502020204030204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Flintshire Template</Template>
  <TotalTime>5746</TotalTime>
  <Words>540</Words>
  <Application>Microsoft Office PowerPoint</Application>
  <PresentationFormat>On-screen Show (4:3)</PresentationFormat>
  <Paragraphs>151</Paragraphs>
  <Slides>12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6" baseType="lpstr">
      <vt:lpstr>Arial</vt:lpstr>
      <vt:lpstr>Calibri</vt:lpstr>
      <vt:lpstr>Calibri Light</vt:lpstr>
      <vt:lpstr>Custom Design</vt:lpstr>
      <vt:lpstr>Prosiect Ôl Troed Carbon </vt:lpstr>
      <vt:lpstr>PowerPoint Presentation</vt:lpstr>
      <vt:lpstr>Staff yn Teithio i’r Gwaith</vt:lpstr>
      <vt:lpstr>Pa fath o gludiant sydd â’r ôl troed carbon lleiaf yn eich tyb chi?</vt:lpstr>
      <vt:lpstr>Arolwg Staff</vt:lpstr>
      <vt:lpstr>Tasg 1 </vt:lpstr>
      <vt:lpstr>Tasg 2</vt:lpstr>
      <vt:lpstr>Tasg 3 – Cyfrifo’r ôl troed carbon</vt:lpstr>
      <vt:lpstr>Canlyniadau Enghreifftiol</vt:lpstr>
      <vt:lpstr>Enghraifft Allyriadau Carbon Teithio i’r Ysgol</vt:lpstr>
      <vt:lpstr>Tasg Estynedig</vt:lpstr>
      <vt:lpstr>PowerPoint Presentation</vt:lpstr>
    </vt:vector>
  </TitlesOfParts>
  <Company>Flintshire County Council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School Climate Toolkit</dc:title>
  <dc:creator>Ben Turpin</dc:creator>
  <cp:lastModifiedBy>Ben Turpin</cp:lastModifiedBy>
  <cp:revision>148</cp:revision>
  <dcterms:created xsi:type="dcterms:W3CDTF">2023-11-17T14:55:44Z</dcterms:created>
  <dcterms:modified xsi:type="dcterms:W3CDTF">2025-09-29T07:36:18Z</dcterms:modified>
</cp:coreProperties>
</file>