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9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70" r:id="rId12"/>
    <p:sldId id="271" r:id="rId13"/>
    <p:sldId id="272" r:id="rId14"/>
    <p:sldId id="273" r:id="rId15"/>
    <p:sldId id="267" r:id="rId16"/>
    <p:sldId id="268" r:id="rId17"/>
    <p:sldId id="274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465" autoAdjust="0"/>
  </p:normalViewPr>
  <p:slideViewPr>
    <p:cSldViewPr snapToGrid="0" snapToObjects="1">
      <p:cViewPr varScale="1">
        <p:scale>
          <a:sx n="120" d="100"/>
          <a:sy n="120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/>
              <a:t>Image: University of North Carolina (2025). Explore local and global issues| Calculating Carbon Footprints. Available at: https://iste.web.unc.edu/activity/calculating-carbon-footprints-3-12/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1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/>
              <a:t>Image: University of North Carolina (2025). Explore local and global issues| Calculating Carbon Footprints. Available at: https://iste.web.unc.edu/activity/calculating-carbon-footprints-3-12/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695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100"/>
              <a:buNone/>
            </a:pPr>
            <a:r>
              <a:rPr lang="en-GB"/>
              <a:t>Video: This video is in the public domain and can be found at https://commons.wikimedia.org/wiki/File:Carbon_Footprint_simple-explanation_EN</a:t>
            </a:r>
          </a:p>
          <a:p>
            <a:pPr marL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100"/>
              <a:buNone/>
            </a:pPr>
            <a:endParaRPr lang="en-GB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Source: https://footprint.wwf.org.uk/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66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Video: Science Museum. (2022). What is Climate Change and What Causes it? - https://www.youtube.com/watch?v=h7PECxo5MSo</a:t>
            </a:r>
          </a:p>
          <a:p>
            <a:r>
              <a:rPr lang="en-GB"/>
              <a:t>Image: Microsoft Office Stock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002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Image: Climate Change. [https://www.who.int/news-room/fact-sheets/detail/climate-change-and-health ]: World Health Organization; [2023]. Licence: CC BY-NC-SA 3.0 IGO.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794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sz="1200"/>
              <a:t>Image: This image is in the public domain and can be found at https://commons.wikimedia.org/wiki/File:Carbon_footprint_icon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20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7/79/Carbon_Footprint_simple-explanation_EN.web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urworldindata.org/co2/country/united-kingd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7PECxo5MS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30" y="233406"/>
            <a:ext cx="7886700" cy="788572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Prosiect Ôl Troed Carbon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0BC3A6-361D-1111-472A-50462E213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45" y="1745143"/>
            <a:ext cx="5051570" cy="33677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314978-B18D-5635-77F5-F604FAE808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331391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62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AA9DD7-87E9-4E99-A5F0-907CAC1A3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260" y="182880"/>
            <a:ext cx="5493480" cy="592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5236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E0124F-8B7A-3356-1FB4-2DC224D92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689" y="351821"/>
            <a:ext cx="5970621" cy="526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621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E0B959-210D-E31E-FA3D-0BF186F4B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002" y="1223346"/>
            <a:ext cx="7310052" cy="370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1139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F071BA-27D3-E50A-D42F-28B7837B2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113" y="1536193"/>
            <a:ext cx="7517774" cy="300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7521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36A78D-56AE-5182-AB06-602F9A4BC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900" y="816865"/>
            <a:ext cx="7416200" cy="430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4700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5FBD5-CC87-47BF-87F4-CC06C2784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344" y="198149"/>
            <a:ext cx="4150434" cy="87833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Dadansoddiad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442F8-2A12-4574-B6D5-1D3FB4C50C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44" y="1253331"/>
            <a:ext cx="7886700" cy="4351338"/>
          </a:xfrm>
        </p:spPr>
        <p:txBody>
          <a:bodyPr>
            <a:normAutofit/>
          </a:bodyPr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Cyfrwch faint o bwyntiau sydd gan eich ysgol a’u hychwanegu at ‘gyfanswm y pwyntiau’ ar waelod y ddogfen. </a:t>
            </a:r>
          </a:p>
          <a:p>
            <a:r>
              <a:rPr lang="cy" sz="2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Po fwyaf o bwyntiau, po fwyaf o gynnydd!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Mae mwy o bwyntiau’n golygu bod eich ysgol yn cymryd camau cadarnhaol yn barod.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Tydi sgôr o ddim ond yn dangos beth fedrai eich ysgol ei wneud yn well.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678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CD7F9-FAE5-4974-A456-A98C80E7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890" y="220012"/>
            <a:ext cx="3861054" cy="987362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Gwelliannau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23F22-3DAA-40FD-855C-6255E698E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90" y="1253331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 olaf, ar waelod y ddogfen, gellir nodi ‘Beth Aeth yn Dda’ a ‘Hyd yn Oed Gwell fyddai…’</a:t>
            </a: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Dylai hynny gynnwys o leiaf un cam gweithredu ymhob adran. Er enghraifft, ‘Yn defnyddio labeli sy’n rhoi gwybod pa ddarnau o offer y gellir eu diffodd pan maent yn segur’.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592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2CDDA-7C19-465A-8EEB-297AB95E9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102" y="196536"/>
            <a:ext cx="7886700" cy="1325563"/>
          </a:xfrm>
        </p:spPr>
        <p:txBody>
          <a:bodyPr/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Pa welliannau allwch chi eu gwneud?</a:t>
            </a:r>
            <a:r>
              <a:rPr lang="cy" sz="4400" b="0" i="0" u="none" strike="noStrike" cap="none" baseline="0" dirty="0">
                <a:solidFill>
                  <a:srgbClr val="FF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4B763-0974-4DB3-A4FC-FF03D954C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102" y="1810926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Yn eich llyfrau, ysgrifennwch dri o bethau y byddai’n hawdd eu newid i leihau eich ôl troed carbon CHI.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E91700-4623-E516-235B-FD859D52F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346" y="2979316"/>
            <a:ext cx="2250940" cy="285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6088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5D193-3020-494F-A446-E4437C579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11" y="208525"/>
            <a:ext cx="8470213" cy="1325563"/>
          </a:xfrm>
        </p:spPr>
        <p:txBody>
          <a:bodyPr>
            <a:noAutofit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Gwersi 1 a 2</a:t>
            </a:r>
            <a:r>
              <a:rPr lang="cy" dirty="0"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- </a:t>
            </a:r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Beth ydi ôl troed carbon?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8553D-2F2C-4BA3-B015-75CDEBB8C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512" y="1755668"/>
            <a:ext cx="8171105" cy="1325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y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I ddechrau </a:t>
            </a: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– wrth ddefnyddio’r llun isod, ceisiwch wneud rhestr o beth rydych chi’n ei feddwl ydi ôl troed carbon a beth mae hynny’n ei gynnwys.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AF03AC-EAA0-64F7-346C-B9DADD782C41}"/>
              </a:ext>
            </a:extLst>
          </p:cNvPr>
          <p:cNvGrpSpPr/>
          <p:nvPr/>
        </p:nvGrpSpPr>
        <p:grpSpPr>
          <a:xfrm>
            <a:off x="1565093" y="3150152"/>
            <a:ext cx="5414260" cy="3144003"/>
            <a:chOff x="2331245" y="2996528"/>
            <a:chExt cx="4481509" cy="2520849"/>
          </a:xfrm>
        </p:grpSpPr>
        <p:pic>
          <p:nvPicPr>
            <p:cNvPr id="6" name="Picture 2" descr="Explore local and global issues| Calculating Carbon Footprints | 3-5, 6 ...">
              <a:extLst>
                <a:ext uri="{FF2B5EF4-FFF2-40B4-BE49-F238E27FC236}">
                  <a16:creationId xmlns:a16="http://schemas.microsoft.com/office/drawing/2014/main" id="{BE0C11D6-3C5E-4ACB-633C-BF51532BF24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331245" y="2996528"/>
              <a:ext cx="4481509" cy="2520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54D7E4C-30D3-6A1F-B753-B221D4AEDF6D}"/>
                </a:ext>
              </a:extLst>
            </p:cNvPr>
            <p:cNvSpPr/>
            <p:nvPr/>
          </p:nvSpPr>
          <p:spPr>
            <a:xfrm rot="566520">
              <a:off x="2752531" y="4721290"/>
              <a:ext cx="522514" cy="2052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0BA16A-13F3-70E8-CE59-923869E64426}"/>
                </a:ext>
              </a:extLst>
            </p:cNvPr>
            <p:cNvSpPr/>
            <p:nvPr/>
          </p:nvSpPr>
          <p:spPr>
            <a:xfrm rot="566520">
              <a:off x="4537878" y="4681493"/>
              <a:ext cx="264458" cy="17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D63BB-C241-C38D-FCF5-EE034B056752}"/>
                </a:ext>
              </a:extLst>
            </p:cNvPr>
            <p:cNvSpPr/>
            <p:nvPr/>
          </p:nvSpPr>
          <p:spPr>
            <a:xfrm>
              <a:off x="5217209" y="4966716"/>
              <a:ext cx="522514" cy="2052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AC8D813-1B10-33EE-CC92-4FA28EBA9723}"/>
                </a:ext>
              </a:extLst>
            </p:cNvPr>
            <p:cNvSpPr/>
            <p:nvPr/>
          </p:nvSpPr>
          <p:spPr>
            <a:xfrm>
              <a:off x="3693779" y="4614328"/>
              <a:ext cx="672947" cy="1629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7448E7F-5B05-412D-C54A-4EAFB1A54357}"/>
                </a:ext>
              </a:extLst>
            </p:cNvPr>
            <p:cNvSpPr/>
            <p:nvPr/>
          </p:nvSpPr>
          <p:spPr>
            <a:xfrm rot="3908108">
              <a:off x="5828516" y="3673999"/>
              <a:ext cx="1004900" cy="27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ED8C972-4CF1-1709-4494-3A111A78EAC0}"/>
                </a:ext>
              </a:extLst>
            </p:cNvPr>
            <p:cNvSpPr/>
            <p:nvPr/>
          </p:nvSpPr>
          <p:spPr>
            <a:xfrm rot="21271536">
              <a:off x="4537361" y="3191859"/>
              <a:ext cx="1004900" cy="27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924F118-44AD-0E45-8A53-118F91DCE4A3}"/>
                </a:ext>
              </a:extLst>
            </p:cNvPr>
            <p:cNvSpPr/>
            <p:nvPr/>
          </p:nvSpPr>
          <p:spPr>
            <a:xfrm rot="20553199">
              <a:off x="3686228" y="3326735"/>
              <a:ext cx="1004900" cy="27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BC3500F-88CB-BE3F-A885-D655E99267C6}"/>
                </a:ext>
              </a:extLst>
            </p:cNvPr>
            <p:cNvSpPr/>
            <p:nvPr/>
          </p:nvSpPr>
          <p:spPr>
            <a:xfrm>
              <a:off x="3135086" y="3509815"/>
              <a:ext cx="668092" cy="2882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4605086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9BAC9-0CC1-4DD5-A786-503C6E551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82" y="215956"/>
            <a:ext cx="7350881" cy="829688"/>
          </a:xfrm>
        </p:spPr>
        <p:txBody>
          <a:bodyPr>
            <a:noAutofit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Faint gawsoch chi’n iawn?</a:t>
            </a:r>
          </a:p>
        </p:txBody>
      </p:sp>
      <p:pic>
        <p:nvPicPr>
          <p:cNvPr id="3" name="Picture 2" descr="Explore local and global issues| Calculating Carbon Footprints | 3-5, 6 ...">
            <a:extLst>
              <a:ext uri="{FF2B5EF4-FFF2-40B4-BE49-F238E27FC236}">
                <a16:creationId xmlns:a16="http://schemas.microsoft.com/office/drawing/2014/main" id="{697E7CF9-7551-0AEB-AEA4-A6AA7C380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2" y="1483242"/>
            <a:ext cx="6918250" cy="389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6065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95654" y="2020355"/>
            <a:ext cx="3784601" cy="78988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rmAutofit fontScale="95000"/>
          </a:bodyPr>
          <a:lstStyle/>
          <a:p>
            <a:pPr>
              <a:lnSpc>
                <a:spcPct val="70000"/>
              </a:lnSpc>
              <a:spcBef>
                <a:spcPct val="0"/>
              </a:spcBef>
              <a:buClr>
                <a:schemeClr val="dk1"/>
              </a:buClr>
              <a:buSzPts val="2170"/>
            </a:pPr>
            <a:r>
              <a:rPr lang="cy" b="0" i="0" u="sng" strike="noStrike" cap="none" baseline="0" dirty="0">
                <a:solidFill>
                  <a:srgbClr val="FF0000"/>
                </a:solidFill>
                <a:effectLst/>
                <a:uFill>
                  <a:solidFill>
                    <a:srgbClr val="FF0000"/>
                  </a:solidFill>
                </a:uFill>
                <a:latin typeface="Arial"/>
                <a:ea typeface="Arial"/>
                <a:cs typeface="Arial"/>
                <a:hlinkClick r:id="rId3" history="0"/>
              </a:rPr>
              <a:t>Gwyliwch Yma</a:t>
            </a:r>
            <a:endParaRPr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32A4FA-6FA9-487A-B06C-F89D6B03B7A2}"/>
              </a:ext>
            </a:extLst>
          </p:cNvPr>
          <p:cNvSpPr txBox="1"/>
          <p:nvPr/>
        </p:nvSpPr>
        <p:spPr>
          <a:xfrm>
            <a:off x="295654" y="1230472"/>
            <a:ext cx="7886700" cy="7898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Ceisiwch ysgrifennu diffiniad o ôl troed carbon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82E5A-B096-BC13-FB13-449D2EBD58B7}"/>
              </a:ext>
            </a:extLst>
          </p:cNvPr>
          <p:cNvSpPr txBox="1"/>
          <p:nvPr/>
        </p:nvSpPr>
        <p:spPr>
          <a:xfrm>
            <a:off x="295654" y="215955"/>
            <a:ext cx="7777601" cy="789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6A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Gwyliwch y fideo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122EFB-8B70-4221-97BC-60B4F39C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74" y="269584"/>
            <a:ext cx="5123328" cy="737534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Ôl Troed Carbon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C0F2441-3B70-470F-AA26-735151800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374" y="1236119"/>
            <a:ext cx="8100822" cy="13435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Ôl troed carbon yw cyfanswm y nwyon tŷ gwydr (gan gynnwys carbon deuocsid a methan) y mae ein gweithgareddau’n eu cynhyrchu.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8CE136-859A-4E9F-BD1A-FC6056A5943E}"/>
              </a:ext>
            </a:extLst>
          </p:cNvPr>
          <p:cNvSpPr txBox="1"/>
          <p:nvPr/>
        </p:nvSpPr>
        <p:spPr>
          <a:xfrm>
            <a:off x="1725168" y="3211876"/>
            <a:ext cx="5693664" cy="1463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Ar gyfartaledd, mae ôl troed pob unigolyn yn y Deyrnas Unedig bob blwyddyn yn tua </a:t>
            </a:r>
            <a:r>
              <a:rPr lang="cy" sz="1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9.5</a:t>
            </a:r>
            <a:r>
              <a:rPr lang="cy" sz="1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  <a:hlinkClick r:id="rId3" history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 dunelli</a:t>
            </a:r>
            <a:r>
              <a:rPr lang="cy" sz="1800" b="1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 </a:t>
            </a:r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o nwyon tŷ gwydr.</a:t>
            </a:r>
            <a:endParaRPr lang="en-US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i="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cy" sz="1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Ffynhonnell: </a:t>
            </a:r>
            <a:r>
              <a:rPr lang="cy" sz="1800" b="0" i="1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WWF My Footprint</a:t>
            </a:r>
            <a:endParaRPr lang="en-US" i="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8077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BD480-DA28-4683-AE4D-0D36D8FB2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899" y="222169"/>
            <a:ext cx="5820918" cy="746807"/>
          </a:xfrm>
        </p:spPr>
        <p:txBody>
          <a:bodyPr>
            <a:normAutofit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Beth ydi’r ots inni?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0047C-1B1E-49AE-AAC2-574CADF77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54057"/>
            <a:ext cx="7886700" cy="4351338"/>
          </a:xfrm>
        </p:spPr>
        <p:txBody>
          <a:bodyPr/>
          <a:lstStyle/>
          <a:p>
            <a:r>
              <a:rPr lang="cy" sz="2800" b="0" i="0" u="none" strike="noStrike" cap="none" baseline="0" dirty="0">
                <a:solidFill>
                  <a:srgbClr val="0070C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  <a:hlinkClick r:id="rId3" history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Fideo</a:t>
            </a:r>
            <a:endParaRPr lang="en-GB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sz="28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Gwyliwch y fideo ac ysgrifennu pam fod angen inni weithredu ar unwaith i leihau allyriadau carbon. </a:t>
            </a:r>
          </a:p>
        </p:txBody>
      </p:sp>
      <p:pic>
        <p:nvPicPr>
          <p:cNvPr id="4" name="Picture 3" descr="Floating globe showing Asia">
            <a:extLst>
              <a:ext uri="{FF2B5EF4-FFF2-40B4-BE49-F238E27FC236}">
                <a16:creationId xmlns:a16="http://schemas.microsoft.com/office/drawing/2014/main" id="{74D4AEA6-238F-354B-3F20-192F7B4D5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5358" y="2850659"/>
            <a:ext cx="2653284" cy="26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55745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28249A-E549-5427-2839-47616C1BE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04" y="261593"/>
            <a:ext cx="8412480" cy="528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34259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A1AC4-9863-4AC1-B51D-4B71F8C82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87" y="217502"/>
            <a:ext cx="7247382" cy="755714"/>
          </a:xfrm>
        </p:spPr>
        <p:txBody>
          <a:bodyPr>
            <a:noAutofit/>
          </a:bodyPr>
          <a:lstStyle/>
          <a:p>
            <a:r>
              <a:rPr lang="cy" sz="4400" b="0" i="0" u="none" strike="noStrike" cap="none" baseline="0" dirty="0">
                <a:solidFill>
                  <a:srgbClr val="006A53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Asesiad Amgylcheddol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15E25-EE20-4CF2-83DB-0F5289140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87" y="1178027"/>
            <a:ext cx="7886700" cy="5136712"/>
          </a:xfrm>
        </p:spPr>
        <p:txBody>
          <a:bodyPr>
            <a:normAutofit fontScale="97500"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Fe fyddwch chi’n cynnal Asesiad Amgylcheddol i archwilio’r ysgol ar sail gwahanol linynnau mesur amgylcheddol, gan gynnwys: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Defnyddio ynni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Bioamrywiaeth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Cludiant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Defnyddio dŵr.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Gwneir hynny er mwyn gweld pa gamau cadarnhaol y mae’r ysgol eisoes yn eu cymryd er budd yr amgylchedd a dod o hyd i feysydd lle gallai’r ysgol wneud yn well.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41101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AF655-1705-41C1-AA29-FC41194C1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87" y="159780"/>
            <a:ext cx="4101846" cy="783307"/>
          </a:xfrm>
        </p:spPr>
        <p:txBody>
          <a:bodyPr>
            <a:normAutofit fontScale="90000"/>
          </a:bodyPr>
          <a:lstStyle/>
          <a:p>
            <a:r>
              <a:rPr lang="cy" sz="4400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Cyfarwyddiadau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4C6B0-9093-4FB0-974A-9A6DDDBFB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87" y="1113803"/>
            <a:ext cx="7886700" cy="4351338"/>
          </a:xfrm>
        </p:spPr>
        <p:txBody>
          <a:bodyPr>
            <a:normAutofit fontScale="92500"/>
          </a:bodyPr>
          <a:lstStyle/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Darllen drwy’r cwestiynau - fe fyddwch chi’n gallu ateb rhai ohonynt heb symud o’ch desgiau, ond bydd angen mynd am dro o amgylch yr ysgol neu holi’ch athro i ateb rhai eraill. 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Ticiwch ‘Ydi’ os ydi’ch ysgol yn gwneud hyn yn barod</a:t>
            </a:r>
          </a:p>
          <a:p>
            <a:r>
              <a:rPr lang="cy" b="0" i="0" u="none" strike="noStrike" cap="none" baseline="0" dirty="0"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Ticiwch ‘Nac Ydi’ os nad ydi’ch ysgol yn ei wneud.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‘</a:t>
            </a:r>
            <a:r>
              <a:rPr lang="cy" b="1" i="0" u="none" strike="noStrike" cap="none" baseline="0" dirty="0">
                <a:solidFill>
                  <a:srgbClr val="000000"/>
                </a:solidFill>
                <a:effectLst/>
                <a:highlight>
                  <a:srgbClr val="00FF00"/>
                </a:highlight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Ydi’ = 1 pwynt </a:t>
            </a:r>
            <a:r>
              <a:rPr lang="cy" b="0" i="0" u="none" strike="noStrike" cap="none" baseline="0" dirty="0">
                <a:solidFill>
                  <a:srgbClr val="000000"/>
                </a:solidFill>
                <a:effectLst/>
                <a:highlight>
                  <a:srgbClr val="FF0000"/>
                </a:highlight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‘</a:t>
            </a:r>
            <a:r>
              <a:rPr lang="cy" b="1" i="0" u="none" strike="noStrike" cap="none" baseline="0" dirty="0">
                <a:solidFill>
                  <a:srgbClr val="000000"/>
                </a:solidFill>
                <a:effectLst/>
                <a:highlight>
                  <a:srgbClr val="FF0000"/>
                </a:highlight>
                <a:uFill>
                  <a:solidFill>
                    <a:prstClr val="black">
                      <a:alpha val="0"/>
                    </a:prstClr>
                  </a:solidFill>
                </a:uFill>
                <a:latin typeface="Arial"/>
                <a:ea typeface="Arial"/>
                <a:cs typeface="Arial"/>
              </a:rPr>
              <a:t>Nac Ydi’ = 0 pwyntiau</a:t>
            </a:r>
            <a:endParaRPr lang="en-GB" b="1" dirty="0">
              <a:highlight>
                <a:srgbClr val="FF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0783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4.03.31"/>
  <p:tag name="AS_TITLE" val="Aspose.Slides for Java"/>
  <p:tag name="AS_VERSION" val="24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5900</TotalTime>
  <Words>650</Words>
  <Application>Microsoft Office PowerPoint</Application>
  <PresentationFormat>On-screen Show (4:3)</PresentationFormat>
  <Paragraphs>52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Custom Design</vt:lpstr>
      <vt:lpstr>Prosiect Ôl Troed Carbon </vt:lpstr>
      <vt:lpstr>Gwersi 1 a 2 - Beth ydi ôl troed carbon?</vt:lpstr>
      <vt:lpstr>Faint gawsoch chi’n iawn?</vt:lpstr>
      <vt:lpstr>PowerPoint Presentation</vt:lpstr>
      <vt:lpstr>Ôl Troed Carbon</vt:lpstr>
      <vt:lpstr>Beth ydi’r ots inni?</vt:lpstr>
      <vt:lpstr>PowerPoint Presentation</vt:lpstr>
      <vt:lpstr>Asesiad Amgylcheddol</vt:lpstr>
      <vt:lpstr>Cyfarwyddiadau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Dadansoddiad</vt:lpstr>
      <vt:lpstr>Gwelliannau</vt:lpstr>
      <vt:lpstr>Pa welliannau allwch chi eu gwneud? 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148</cp:revision>
  <dcterms:created xsi:type="dcterms:W3CDTF">2023-11-17T14:55:44Z</dcterms:created>
  <dcterms:modified xsi:type="dcterms:W3CDTF">2025-09-29T07:30:46Z</dcterms:modified>
</cp:coreProperties>
</file>