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0"/>
  </p:notesMasterIdLst>
  <p:sldIdLst>
    <p:sldId id="317" r:id="rId2"/>
    <p:sldId id="318" r:id="rId3"/>
    <p:sldId id="358" r:id="rId4"/>
    <p:sldId id="391" r:id="rId5"/>
    <p:sldId id="392" r:id="rId6"/>
    <p:sldId id="393" r:id="rId7"/>
    <p:sldId id="394" r:id="rId8"/>
    <p:sldId id="407" r:id="rId9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/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214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commons.imsa.edu/cgi/viewcontent.cgi?article=1007&amp;context=eco_disrup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tivesustainability.com/climate-change/what-happen-planet-temperature-rises-half-degree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NOAA Climate Program Office, Graphic by Anna Eshelman. Available at: https://www.climate.gov/ghg/what-are-greenhouse-gases-and-why-do-they-matter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Met Office. Global-average Temperature Records. Available at: https://weather.metoffice.gov.uk/climate/science/global-temperature-records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72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Dull</a:t>
            </a:r>
            <a:r>
              <a:rPr lang="en-GB" dirty="0"/>
              <a:t>: </a:t>
            </a:r>
            <a:r>
              <a:rPr lang="en-GB" dirty="0">
                <a:hlinkClick r:id="rId3"/>
              </a:rPr>
              <a:t>The Greenhouse Effect: Does the Concentration of Carbon Dioxide Affect the Air Temperature in a Closed Environment?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30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What will happen if the planet’s temperature rises by just half a degree?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10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commons.imsa.edu/cgi/viewcontent.cgi?httpsredir=1&amp;article=1007&amp;context=eco_disrup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igitalcommons.imsa.edu/cgi/viewcontent.cgi?article=1007&amp;context=eco_disrupt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tivesustainability.com/climate-change/what-happen-planet-temperature-rises-half-degre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854" y="361719"/>
            <a:ext cx="7886700" cy="768582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F9EB93-3BB5-0AA5-F4F0-0E6CAB4F8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3" y="1728694"/>
            <a:ext cx="5100917" cy="34006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0394BC-9EA9-A706-E377-EC43188020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41142" y="183618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96290" y="186173"/>
            <a:ext cx="861910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18 – Ymchwilio i Gynhesu Byd-eang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290" y="1575236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Esboniwch y ddelwedd yma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7A3B34-2F72-270B-4FDA-74C3921D21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054"/>
          <a:stretch/>
        </p:blipFill>
        <p:spPr>
          <a:xfrm>
            <a:off x="1861659" y="2540794"/>
            <a:ext cx="5420682" cy="302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79" y="353735"/>
            <a:ext cx="7886700" cy="827366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Effaith Tŷ Gwydr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C2A0D3-D327-45CF-9FDE-C46652726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79" y="1419225"/>
            <a:ext cx="7214721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ynni thermol (gwres) yn pelydru o’r haul. Mae rhywfaint o hynny’n taro’r Ddaear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nwyon tŷ gwydr yn dal yr ynni thermol rhag dianc. Mae hynny’n peri i rywfaint o’r ynni thermol ddychwelyd i wyneb y ddaear a’i gynhesu.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Gelwir hyn yn effaith tŷ gwydr.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B0817-A1D9-4E7F-BEB7-238EA8FD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702" y="206372"/>
            <a:ext cx="7886700" cy="817748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Cynhesu Byd-eang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F02CB-15FB-4ADF-BE55-812F0D682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312" y="1289983"/>
            <a:ext cx="3755353" cy="40507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carbon deuocsid ychwanegol yn yr atmosffer yn dwysau’r effaith tŷ gwydr. </a:t>
            </a:r>
          </a:p>
          <a:p>
            <a:pPr marL="0" indent="0"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Caiff mwy o ynni thermol ei ddal yn yr atmosffer, sy’n gwneud y blaned yn gynhesach nag y byddai’n naturiol. </a:t>
            </a:r>
          </a:p>
          <a:p>
            <a:pPr marL="0" indent="0"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Gelwir y cynnydd hwn yn nhymheredd y Ddaear yn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gynhesu byd-eang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373634-1779-B705-E7A3-EE2D49F98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743" y="1801812"/>
            <a:ext cx="4646945" cy="325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874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85BF7-9C75-4605-B3D8-6CF8F01D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326801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Ymchwilio i Gynhesu Byd-eang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F8A73-32CB-4E4F-936A-BB724ADB7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1833338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Dilynwch y dull ar gyfer yr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arbrawf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hwn.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Cwblhewch y tabl.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Lluniwch graff llinell o’ch canlyniadau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Atebwch y cwestiynau.</a:t>
            </a:r>
          </a:p>
          <a:p>
            <a:pPr marL="0" indent="0">
              <a:buNone/>
            </a:pPr>
            <a:endParaRPr lang="cy" dirty="0"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hlinkClick r:id="rId4"/>
              </a:rPr>
              <a:t>The Greenhouse Effect: Does the Concentration of Carbon Dioxide Affect the Air Temperature in a Closed Environment?</a:t>
            </a: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447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6A262-CF8E-4458-9BC1-9C1BD614A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332469"/>
            <a:ext cx="7886700" cy="7216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Canlyniadau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589712A-BEA9-4DFB-A7F5-8B06A53AA3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4534285"/>
              </p:ext>
            </p:extLst>
          </p:nvPr>
        </p:nvGraphicFramePr>
        <p:xfrm>
          <a:off x="97900" y="1825624"/>
          <a:ext cx="8948199" cy="2087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7975">
                  <a:extLst>
                    <a:ext uri="{9D8B030D-6E8A-4147-A177-3AD203B41FA5}">
                      <a16:colId xmlns:a16="http://schemas.microsoft.com/office/drawing/2014/main" val="119767279"/>
                    </a:ext>
                  </a:extLst>
                </a:gridCol>
                <a:gridCol w="768284">
                  <a:extLst>
                    <a:ext uri="{9D8B030D-6E8A-4147-A177-3AD203B41FA5}">
                      <a16:colId xmlns:a16="http://schemas.microsoft.com/office/drawing/2014/main" val="719171982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291949968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227721853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82638986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195284867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50803108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931699648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417166403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402553323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362999804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347059000"/>
                    </a:ext>
                  </a:extLst>
                </a:gridCol>
              </a:tblGrid>
              <a:tr h="430318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Amodau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Cychwynnol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646723"/>
                  </a:ext>
                </a:extLst>
              </a:tr>
              <a:tr h="430318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Rheolydd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13042"/>
                  </a:ext>
                </a:extLst>
              </a:tr>
              <a:tr h="7427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 Alka-Seltzer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72028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1149559-8ADF-49A9-91D1-CD256F97B824}"/>
              </a:ext>
            </a:extLst>
          </p:cNvPr>
          <p:cNvSpPr txBox="1"/>
          <p:nvPr/>
        </p:nvSpPr>
        <p:spPr>
          <a:xfrm>
            <a:off x="329183" y="4084441"/>
            <a:ext cx="87169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Uchafswm y cynnydd yn nhymheredd y Rheolydd –°C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Uchafswm y cynnydd yn nhymheredd yr amgylchedd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–°C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2542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12FB5-EE7B-4A33-BBA4-7A40ABE57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50" y="230869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 effaith mae 0.5°C yn ei gael?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121282-6901-6A32-0DC6-B6E76CB126E3}"/>
              </a:ext>
            </a:extLst>
          </p:cNvPr>
          <p:cNvSpPr txBox="1"/>
          <p:nvPr/>
        </p:nvSpPr>
        <p:spPr>
          <a:xfrm>
            <a:off x="374650" y="1626964"/>
            <a:ext cx="7886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Drwy ddilyn y ddolen isod neu ddefnyddio adnodd tebyg, lluniwch sleidiau i ddangos sut fyddai cynnydd o 0.5°C o 1.5°C i 2.0°C, fel y pennir yn nhargedau Cytundeb Paris, yn effeithio ar amryw anghenion cymdeithasol a systemau naturiol. 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sng" strike="noStrike" cap="none" baseline="0" dirty="0">
                <a:solidFill>
                  <a:srgbClr val="0070C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Beth fyddai’n digwydd pe byddai tymheredd y blaned yn cynyddu dim ond hanner gradd?</a:t>
            </a:r>
            <a:endParaRPr lang="cy" sz="2800" b="0" i="0" u="sng" strike="noStrike" cap="none" baseline="0" dirty="0">
              <a:solidFill>
                <a:srgbClr val="0070C0"/>
              </a:solidFill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8654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E5474-C7BA-46E8-A914-F699F1CC1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318293"/>
            <a:ext cx="7886700" cy="790799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A6DAA-006F-4AE1-AFCF-4612AB7E4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950" y="13738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 geisio cyfyngu cynhesu byd-eang i 1.5°C yn y tymor hir, bydd yn rhaid i’r byd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leihau allyriadau CO</a:t>
            </a:r>
            <a:r>
              <a:rPr lang="cy" sz="28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45% erbyn 2030, o gymharu â 2010, a chyrraedd sefyllfa o allyriadau sero net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(carbon niwtral)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erbyn 2050.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ydych chi’n mynd i helpu?</a:t>
            </a:r>
          </a:p>
        </p:txBody>
      </p:sp>
    </p:spTree>
    <p:extLst>
      <p:ext uri="{BB962C8B-B14F-4D97-AF65-F5344CB8AC3E}">
        <p14:creationId xmlns:p14="http://schemas.microsoft.com/office/powerpoint/2010/main" val="225436890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5747</TotalTime>
  <Words>419</Words>
  <Application>Microsoft Office PowerPoint</Application>
  <PresentationFormat>On-screen Show (4:3)</PresentationFormat>
  <Paragraphs>51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Effaith Tŷ Gwydr </vt:lpstr>
      <vt:lpstr>Cynhesu Byd-eang</vt:lpstr>
      <vt:lpstr>Ymchwilio i Gynhesu Byd-eang</vt:lpstr>
      <vt:lpstr>Canlyniadau</vt:lpstr>
      <vt:lpstr>Pa effaith mae 0.5°C yn ei gael?</vt:lpstr>
      <vt:lpstr>Sesiwn Lawn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2025-09-29T07:41:31Z</dcterms:modified>
</cp:coreProperties>
</file>