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2"/>
  </p:notesMasterIdLst>
  <p:sldIdLst>
    <p:sldId id="391" r:id="rId2"/>
    <p:sldId id="318" r:id="rId3"/>
    <p:sldId id="358" r:id="rId4"/>
    <p:sldId id="359" r:id="rId5"/>
    <p:sldId id="390" r:id="rId6"/>
    <p:sldId id="389" r:id="rId7"/>
    <p:sldId id="386" r:id="rId8"/>
    <p:sldId id="387" r:id="rId9"/>
    <p:sldId id="388" r:id="rId10"/>
    <p:sldId id="277" r:id="rId11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711" autoAdjust="0"/>
  </p:normalViewPr>
  <p:slideViewPr>
    <p:cSldViewPr snapToGrid="0" snapToObjects="1">
      <p:cViewPr varScale="1">
        <p:scale>
          <a:sx n="104" d="100"/>
          <a:sy n="104" d="100"/>
        </p:scale>
        <p:origin x="1866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Video: SSC PLC (2021). How does carbon capture and storage (CCS) work? Available at: https://www.youtube.com/watch?v=9a7oyhsnGCM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2690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Microsoft Office Stock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396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a7oyhsnGC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eobus.st-andrews.ac.uk/files/2017/01/additional_ccs_teaching_resource_booklet_geobus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113" y="302835"/>
            <a:ext cx="7886700" cy="840165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CEAECA-756C-C5CD-25E6-BC1F4317F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13" y="1581545"/>
            <a:ext cx="5542363" cy="36949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4B74727-0F1C-5C10-98FD-5EC1A87374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57123" y="1806388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9075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2286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 ~ Ysgrifennwch dair o frawddegau i grynhoi beth rydych wedi’i ddysgu yn y wers hon!</a:t>
            </a:r>
          </a:p>
        </p:txBody>
      </p:sp>
      <p:pic>
        <p:nvPicPr>
          <p:cNvPr id="2" name="Picture 1" descr="Blank notebook and orange pencil">
            <a:extLst>
              <a:ext uri="{FF2B5EF4-FFF2-40B4-BE49-F238E27FC236}">
                <a16:creationId xmlns:a16="http://schemas.microsoft.com/office/drawing/2014/main" id="{8076A59C-BC31-AF22-DCCE-BCFF430E1D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175" y="1987550"/>
            <a:ext cx="4819650" cy="3213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22997" y="313639"/>
            <a:ext cx="8473245" cy="73479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17 – Dal a Storio Carbon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997" y="1381125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Beth yw Dal a Storio Carbon?</a:t>
            </a:r>
          </a:p>
          <a:p>
            <a:pPr marL="0" indent="0">
              <a:buNone/>
            </a:pPr>
            <a:endParaRPr lang="cy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https://www.youtube.com/watch?v=9a7oyhsnGCM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Gwyliwch y fideo ac ysgrifennwch frawddeg fer sy’n esbonio beth ydi o.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97" y="353735"/>
            <a:ext cx="7886700" cy="865466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Beth yw Dal a Storio Carbon?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C2A0D3-D327-45CF-9FDE-C46652726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097" y="1513569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dal a storio carbon yn golygu dal allyriadau CO</a:t>
            </a:r>
            <a:r>
              <a:rPr lang="cy" sz="28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sy’n deillio o brosesau diwydiannol fel cynhyrchu dur a sment neu losgi tanwydd ffosil i gynhyrchu ynni.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Wedyn, cludir y CO</a:t>
            </a:r>
            <a:r>
              <a:rPr lang="cy" sz="28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o’r man y caiff ei gynhyrchu, ar long neu drwy biblinell, a’i gadw’n ddwfn o dan y ddaear mewn ffurfiannau daearegol.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EAE2398-4406-48FB-AAD0-C1ECB9603F0A}"/>
              </a:ext>
            </a:extLst>
          </p:cNvPr>
          <p:cNvSpPr txBox="1"/>
          <p:nvPr/>
        </p:nvSpPr>
        <p:spPr>
          <a:xfrm>
            <a:off x="322730" y="1629365"/>
            <a:ext cx="2669241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COST</a:t>
            </a:r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dal a storio carbon yn ddrud ar hyn o bryd. Pe byddai’r dechnoleg ar gyfer dal a chludo’r carbon yn fwy effeithlon, gallai hynny ddod â’r gost i lawr.</a:t>
            </a:r>
            <a:endParaRPr lang="en-GB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091486-0438-4218-9670-128495464A2F}"/>
              </a:ext>
            </a:extLst>
          </p:cNvPr>
          <p:cNvSpPr txBox="1"/>
          <p:nvPr/>
        </p:nvSpPr>
        <p:spPr>
          <a:xfrm>
            <a:off x="3237380" y="5433139"/>
            <a:ext cx="2669241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YMCHWIL</a:t>
            </a: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Oherwydd cymhelliant i gyflwyno dulliau gwell ar gyfer dal a storio carbon bydd arian ar gael ar gyfer gwaith ymchwil yn y maes. Bydd hynny’n helpu gwyddonwyr i wneud cynnydd yn y maes.</a:t>
            </a:r>
            <a:endParaRPr lang="en-GB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36874-C2A0-4F2C-9D21-E43020E4B0F7}"/>
              </a:ext>
            </a:extLst>
          </p:cNvPr>
          <p:cNvSpPr txBox="1"/>
          <p:nvPr/>
        </p:nvSpPr>
        <p:spPr>
          <a:xfrm>
            <a:off x="6074709" y="1629365"/>
            <a:ext cx="2669241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BARN Y CYHOEDD</a:t>
            </a: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gan y cyhoedd farn anffafriol o ddal a storio carbon ac mae hynny’n debygol o greu rhwystrau o safbwynt ceisiadau cynllunio a chyllid. Y rheswm am hynny yw bod cludo nwy mewn tanceri’n debygol o gael effaith gymdeithasol a bod yno ansicrwydd ynglŷn â newid y gwasgedd dan ddaear.</a:t>
            </a:r>
            <a:endParaRPr lang="en-GB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986C86-72F2-47DD-95BE-E36824B2D6C4}"/>
              </a:ext>
            </a:extLst>
          </p:cNvPr>
          <p:cNvSpPr txBox="1"/>
          <p:nvPr/>
        </p:nvSpPr>
        <p:spPr>
          <a:xfrm>
            <a:off x="3209646" y="2770102"/>
            <a:ext cx="266924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 dirty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GWASTRAFF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y" sz="1200" b="0" i="0" u="none" strike="noStrike" cap="none" baseline="0" dirty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dal a storio carbon yn creu gwastraff cemegol y mae’n rhaid mynd i’r afael ag ef mewn ffordd gyfrifol a darbodus.</a:t>
            </a:r>
            <a:endParaRPr lang="en-GB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B44EFB-4E18-4DCF-9004-E804168B34C0}"/>
              </a:ext>
            </a:extLst>
          </p:cNvPr>
          <p:cNvSpPr txBox="1"/>
          <p:nvPr/>
        </p:nvSpPr>
        <p:spPr>
          <a:xfrm>
            <a:off x="322730" y="2851662"/>
            <a:ext cx="2669241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 dirty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PRYDERON AMGYLCHEDDOL</a:t>
            </a:r>
          </a:p>
          <a:p>
            <a:pPr algn="ctr"/>
            <a:r>
              <a:rPr lang="cy" sz="1200" b="0" i="0" u="none" strike="noStrike" cap="none" baseline="0" dirty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Ceir llawer o bryderon ynglŷn â’r ffordd y bydd Dal a Storio Carbon yn effeithio ar yr amgylchedd.  Mae a wnelo’r rhan helaeth o bryderon â nwy yn gollwng, sy’n annhebygol o ddigwydd os dilynir yr arferion gorau.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19636F-F185-4ABF-B965-9DB6B637BFCB}"/>
              </a:ext>
            </a:extLst>
          </p:cNvPr>
          <p:cNvSpPr txBox="1"/>
          <p:nvPr/>
        </p:nvSpPr>
        <p:spPr>
          <a:xfrm>
            <a:off x="3198719" y="1625302"/>
            <a:ext cx="266924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ÔL-OSOD</a:t>
            </a: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Gellir ychwanegu technoleg dal a storio carbon at ffynonellau CO2 presennol, sy’n lleihau’r costau gosod a’r angen am ddefnyddiau.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D4F986-E3FC-4E8F-B7D9-B70C66C94FC9}"/>
              </a:ext>
            </a:extLst>
          </p:cNvPr>
          <p:cNvSpPr txBox="1"/>
          <p:nvPr/>
        </p:nvSpPr>
        <p:spPr>
          <a:xfrm>
            <a:off x="3237380" y="3872065"/>
            <a:ext cx="2669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LLAI O CO</a:t>
            </a:r>
            <a:r>
              <a:rPr lang="cy" sz="1200" b="1" i="0" u="none" strike="noStrike" cap="none" baseline="-2500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RHYDD</a:t>
            </a:r>
            <a:endParaRPr lang="en-US" sz="1200" baseline="-250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Bydd y lefelau yn yr atmosffer yn gostwng</a:t>
            </a:r>
            <a:endParaRPr lang="en-GB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7FFAA1-2C7F-4D6C-884F-B0269DB988CF}"/>
              </a:ext>
            </a:extLst>
          </p:cNvPr>
          <p:cNvSpPr txBox="1"/>
          <p:nvPr/>
        </p:nvSpPr>
        <p:spPr>
          <a:xfrm>
            <a:off x="372316" y="4349098"/>
            <a:ext cx="2669241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DAL I DDEFNYDDIO TANWYDD FFOSIL</a:t>
            </a: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fel bod modd dal i ddefnyddio cronfeydd tanwydd ffosil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4E221D-A1DC-41FE-A89C-0BE3F601E0AA}"/>
              </a:ext>
            </a:extLst>
          </p:cNvPr>
          <p:cNvSpPr txBox="1"/>
          <p:nvPr/>
        </p:nvSpPr>
        <p:spPr>
          <a:xfrm>
            <a:off x="6102443" y="3687400"/>
            <a:ext cx="266924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LLE A DEFNYDDIAU</a:t>
            </a: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gymharu â thechnoleg ynni’r haul neu’r gwynt, nid oes angen llawer iawn o le a defnyddiau ar gyfer Dal a Storio Carbon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A32F2-A6FE-4999-A809-E4072F287557}"/>
              </a:ext>
            </a:extLst>
          </p:cNvPr>
          <p:cNvSpPr txBox="1"/>
          <p:nvPr/>
        </p:nvSpPr>
        <p:spPr>
          <a:xfrm>
            <a:off x="6102443" y="4834375"/>
            <a:ext cx="266924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ALLYRIADAU CYSYLLTIEDIG</a:t>
            </a: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Dylid ystyried yr allyriadau CO2 sy’n deillio o wahanu CO2 o wastraff hylosgiad, cludiant a chywasgu ar y safle.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E0C1F7-BFA4-4E21-A4D7-E8D79E2657AC}"/>
              </a:ext>
            </a:extLst>
          </p:cNvPr>
          <p:cNvSpPr txBox="1"/>
          <p:nvPr/>
        </p:nvSpPr>
        <p:spPr>
          <a:xfrm>
            <a:off x="372316" y="5272549"/>
            <a:ext cx="2669241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CRONFEYDD SEFYDLOGI</a:t>
            </a: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Pan dynnir olew neu nwy o ffurfiant daearegol, mae’n creu anghydbwysedd mewn gwasgedd drwy greu gwagle. Gall chwistrellu CO2 i mewn i’r ffurfiant sefydlogi’r anghydbwysedd hwnnw</a:t>
            </a:r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8EB9E7-D644-4EB1-AC63-C71C2E556C9A}"/>
              </a:ext>
            </a:extLst>
          </p:cNvPr>
          <p:cNvSpPr txBox="1"/>
          <p:nvPr/>
        </p:nvSpPr>
        <p:spPr>
          <a:xfrm>
            <a:off x="3198718" y="4556789"/>
            <a:ext cx="2669241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y" sz="1200" b="1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SWYDDI</a:t>
            </a:r>
            <a:endParaRPr lang="en-US" sz="1200" baseline="-250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y" sz="1200" b="0" i="0" u="none" strike="noStrike" cap="none" baseline="0">
                <a:solidFill>
                  <a:schemeClr val="tx1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Mae’n creu swyddi sy’n gofyn am lawer o wahanol sgiliau ar amryw lefelau.</a:t>
            </a:r>
            <a:endParaRPr lang="en-GB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F0EB23-018E-4179-BC07-E7A1BAAADE3E}"/>
              </a:ext>
            </a:extLst>
          </p:cNvPr>
          <p:cNvSpPr/>
          <p:nvPr/>
        </p:nvSpPr>
        <p:spPr>
          <a:xfrm>
            <a:off x="322730" y="246622"/>
            <a:ext cx="84212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Lliwiwch fanteision/anfanteision Dal a Storio Carbon</a:t>
            </a:r>
          </a:p>
        </p:txBody>
      </p:sp>
    </p:spTree>
    <p:extLst>
      <p:ext uri="{BB962C8B-B14F-4D97-AF65-F5344CB8AC3E}">
        <p14:creationId xmlns:p14="http://schemas.microsoft.com/office/powerpoint/2010/main" val="337743204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CD82A-5921-4B97-B06A-BD4830B03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274" y="303680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Arddangos Dal a Storio Carbon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FE9E74-E1E0-4CCF-84AE-B9A7BAFCF2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274" y="1825625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1. Rhowch falŵn yn sownd dros wddf potel bop â chaead sgriw.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2. Dadsgriwiwch y caead gan bwyll (gyda’r falŵn yn sownd dros wddf y botel)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3. Nodwch unrhyw arsylwadau. Dylech fedru gweld rhywbeth yn digwydd yn yr hylif a’r tu mewn i’r falŵn.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4. Arsylwch beth sy’n digwydd yn y botel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63054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F0AE4-52B8-47CE-8C74-EB5213148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115" y="365127"/>
            <a:ext cx="7886700" cy="8921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Piblinellau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A991E-5847-4159-BCDA-A0E603919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115" y="1488169"/>
            <a:ext cx="7886700" cy="4351338"/>
          </a:xfrm>
        </p:spPr>
        <p:txBody>
          <a:bodyPr>
            <a:normAutofit lnSpcReduction="10000"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Gellir defnyddio piblinellau i gludo llifyddion dan wasgedd (hylif neu nwy) o’r man y’u cynhyrchir i’r man y mae eu hangen.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Gellir cludo dŵr, olew, nwy naturiol a nwy gwastraff fel CO</a:t>
            </a:r>
            <a:r>
              <a:rPr lang="cy" sz="28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drwy biblinellau.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Wrth ddal a storio carbon, defnyddir piblinellau i gludo CO</a:t>
            </a:r>
            <a:r>
              <a:rPr lang="cy" sz="28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o darddle’r allyriadau i gronfeydd addas i’w storio, heb fod angen defnyddio’r ffyrdd neu’r rheilffyrdd.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adeiladu’r piblinellau hynny’n hanfodol er mwyn cludo CO</a:t>
            </a:r>
            <a:r>
              <a:rPr lang="cy" sz="28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yn llwyddiannus.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95198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CD6AE-944C-48CB-97C3-938A7D49C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156" y="307181"/>
            <a:ext cx="7886700" cy="746920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Piblinellau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00C24-BA3E-4988-BEBE-16F562D26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156" y="1556543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Beth yw manteision ac anfanteision piblinellau yn eich barn chi?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ble caiff y CO2 ei gludo, ac i ble?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Beth yw’r peth pwysicaf i fod yn ofalus yn ei gylch wrth ddylunio piblinell?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20861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1B5EB-8912-4408-9702-A8854D30B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332469"/>
            <a:ext cx="7886700" cy="8232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Pethau i’w hystyried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7421D-721B-427C-80B8-1C96F6740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450" y="1399269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Cost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Diogelwch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Effaith ar y tirlun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Sŵn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Defnyddiau?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4241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FAE4C-41A6-4FA5-9581-B7561EC3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026" y="377828"/>
            <a:ext cx="7886700" cy="8921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Piblinellau Papur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3B63-5177-491C-BE2D-6CEE6AD3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026" y="1551669"/>
            <a:ext cx="7886700" cy="4351338"/>
          </a:xfrm>
        </p:spPr>
        <p:txBody>
          <a:bodyPr>
            <a:normAutofit lnSpcReduction="10000"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Rydych chi’n mynd i wneud eich piblinellau’ch hunain (</a:t>
            </a:r>
            <a:r>
              <a:rPr lang="cy" sz="2800" b="0" i="0" u="none" strike="noStrike" cap="none" baseline="0" dirty="0">
                <a:solidFill>
                  <a:srgbClr val="FF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Microsoft Word - Taflen Adnodd Addysgu Ychwanegol ynghylch Dal a Storio Carbon_2</a:t>
            </a:r>
            <a:r>
              <a:rPr lang="cy" sz="2800" b="0" i="0" u="none" strike="noStrike" cap="none" baseline="0" dirty="0">
                <a:solidFill>
                  <a:srgbClr val="FF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–</a:t>
            </a:r>
            <a:r>
              <a:rPr lang="cy" sz="2800" b="0" i="0" u="none" strike="noStrike" cap="none" baseline="0" dirty="0">
                <a:solidFill>
                  <a:srgbClr val="FF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Pennod 2)</a:t>
            </a:r>
          </a:p>
          <a:p>
            <a:pPr marL="0" indent="0">
              <a:buNone/>
            </a:pPr>
            <a:endParaRPr lang="cy" sz="28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Bydd arnoch angen gweithio mewn tîm i gael y bêl o gefn y dosbarth i’r cwpan yn y tu blaen.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Dim ond papur/cerdyn/siswrn/tâp gludiog sydd gennych i wneud hynny.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86474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5667</TotalTime>
  <Words>781</Words>
  <Application>Microsoft Office PowerPoint</Application>
  <PresentationFormat>On-screen Show (4:3)</PresentationFormat>
  <Paragraphs>68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Custom Design</vt:lpstr>
      <vt:lpstr>Prosiect Ôl Troed Carbon</vt:lpstr>
      <vt:lpstr>PowerPoint Presentation</vt:lpstr>
      <vt:lpstr>Beth yw Dal a Storio Carbon?</vt:lpstr>
      <vt:lpstr>PowerPoint Presentation</vt:lpstr>
      <vt:lpstr>Arddangos Dal a Storio Carbon</vt:lpstr>
      <vt:lpstr>Piblinellau </vt:lpstr>
      <vt:lpstr>Piblinellau </vt:lpstr>
      <vt:lpstr>Pethau i’w hystyried </vt:lpstr>
      <vt:lpstr>Piblinellau Papur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137</cp:revision>
  <dcterms:created xsi:type="dcterms:W3CDTF">2023-11-17T14:55:44Z</dcterms:created>
  <dcterms:modified xsi:type="dcterms:W3CDTF">2025-09-29T07:41:10Z</dcterms:modified>
</cp:coreProperties>
</file>