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2"/>
  </p:notesMasterIdLst>
  <p:sldIdLst>
    <p:sldId id="345" r:id="rId2"/>
    <p:sldId id="318" r:id="rId3"/>
    <p:sldId id="319" r:id="rId4"/>
    <p:sldId id="320" r:id="rId5"/>
    <p:sldId id="332" r:id="rId6"/>
    <p:sldId id="341" r:id="rId7"/>
    <p:sldId id="343" r:id="rId8"/>
    <p:sldId id="342" r:id="rId9"/>
    <p:sldId id="344" r:id="rId10"/>
    <p:sldId id="278" r:id="rId11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/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4340" autoAdjust="0"/>
  </p:normalViewPr>
  <p:slideViewPr>
    <p:cSldViewPr snapToGrid="0" snapToObjects="1">
      <p:cViewPr varScale="1">
        <p:scale>
          <a:sx n="119" d="100"/>
          <a:sy n="119" d="100"/>
        </p:scale>
        <p:origin x="1416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xgWHzMvXOY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Video: Sesame Street (2009). Sesame Street: I Love Trash. Available at: </a:t>
            </a:r>
            <a:r>
              <a:rPr lang="en-GB" sz="1200">
                <a:solidFill>
                  <a:schemeClr val="accent2">
                    <a:lumMod val="50000"/>
                  </a:schemeClr>
                </a:solidFill>
                <a:hlinkClick r:id="rId3"/>
              </a:rPr>
              <a:t>https://www.youtube.com/watch?v=rxgWHzMvXOY</a:t>
            </a:r>
            <a:r>
              <a:rPr lang="en-GB" sz="120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Video: Going Green (2021). Inside a Recycling Centre | Veolia London. Available at: https://www.youtube.com/watch?v=_nSfr5uOsC8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722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Images: Microsoft Office stock icons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8940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Image: Microsoft Office stock icon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145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xgWHzMvXOY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_nSfr5uOsC8?si=SfeC0i8d9HGWbx4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769" y="251294"/>
            <a:ext cx="6326841" cy="725860"/>
          </a:xfrm>
        </p:spPr>
        <p:txBody>
          <a:bodyPr>
            <a:normAutofit fontScale="90000"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28F521-FA77-76E0-EEF0-EA6DF00F2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477" y="1534459"/>
            <a:ext cx="5683623" cy="37890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EFC981F-26D3-841E-EF9C-397242B4E8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683189" y="2054973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149729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27AA948-07CA-4201-BE07-99F4414A3E76}"/>
              </a:ext>
            </a:extLst>
          </p:cNvPr>
          <p:cNvSpPr txBox="1"/>
          <p:nvPr/>
        </p:nvSpPr>
        <p:spPr>
          <a:xfrm>
            <a:off x="228599" y="240525"/>
            <a:ext cx="81487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Sesiwn Lawn – beth ddysgoch chi o’r wers hon?</a:t>
            </a:r>
            <a:endParaRPr lang="en-US" sz="4400" dirty="0">
              <a:solidFill>
                <a:srgbClr val="006A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F592CC-33A2-4A77-B4AB-4058BA5641F9}"/>
              </a:ext>
            </a:extLst>
          </p:cNvPr>
          <p:cNvSpPr txBox="1"/>
          <p:nvPr/>
        </p:nvSpPr>
        <p:spPr>
          <a:xfrm>
            <a:off x="340595" y="2503031"/>
            <a:ext cx="7924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3 o ffeithiau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3 o eiriau allweddol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1 cwestiwn i brofi eich cyfoedion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Graphic 1" descr="Question Mark with solid fill">
            <a:extLst>
              <a:ext uri="{FF2B5EF4-FFF2-40B4-BE49-F238E27FC236}">
                <a16:creationId xmlns:a16="http://schemas.microsoft.com/office/drawing/2014/main" id="{1FD4223E-74ED-EA0F-1C22-97CF707254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98388" y="2324100"/>
            <a:ext cx="20066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657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314021" y="249890"/>
            <a:ext cx="6556562" cy="77049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b="1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9 – Gwastraff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4DF2D-FFC8-4E0E-AFB9-14BD71D60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021" y="1253331"/>
            <a:ext cx="7663354" cy="4351338"/>
          </a:xfrm>
        </p:spPr>
        <p:txBody>
          <a:bodyPr/>
          <a:lstStyle/>
          <a:p>
            <a:pPr marL="0" indent="0">
              <a:buNone/>
            </a:pPr>
            <a:r>
              <a:rPr lang="cy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I Ddechrau –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y" sz="2800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r>
              <a:rPr lang="cy" sz="280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Faint o wahanol fathau o finiau sydd yn yr ysgol?</a:t>
            </a:r>
          </a:p>
          <a:p>
            <a:r>
              <a:rPr lang="cy" sz="280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Pa liw ydyn nhw?</a:t>
            </a:r>
          </a:p>
          <a:p>
            <a:r>
              <a:rPr lang="cy" sz="280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Beth sy’n mynd ymhob bin?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688C1D-68A7-46CF-AB89-D58A66CDD720}"/>
              </a:ext>
            </a:extLst>
          </p:cNvPr>
          <p:cNvSpPr txBox="1"/>
          <p:nvPr/>
        </p:nvSpPr>
        <p:spPr>
          <a:xfrm>
            <a:off x="476849" y="4736606"/>
            <a:ext cx="83531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" sz="2800" b="0" i="0" u="none" strike="noStrike" cap="none" baseline="0" dirty="0">
                <a:solidFill>
                  <a:srgbClr val="843C0B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  <a:hlinkClick r:id="rId3" history="0"/>
              </a:rPr>
              <a:t>https://www.youtube.com/watch?v=rxgWHzMvXOY</a:t>
            </a:r>
            <a:r>
              <a:rPr lang="cy" sz="2800" b="0" i="0" u="none" strike="noStrike" cap="none" baseline="0" dirty="0">
                <a:solidFill>
                  <a:srgbClr val="843C0B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CDB94-D6A8-47B6-84C8-42E7C4B62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234" y="317695"/>
            <a:ext cx="7886700" cy="791996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Y tu mewn i ganolfan ailgylchu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A8EDD-30C1-48AC-8159-57FD71EEBD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45" y="1496407"/>
            <a:ext cx="7886700" cy="4351338"/>
          </a:xfrm>
        </p:spPr>
        <p:txBody>
          <a:bodyPr>
            <a:normAutofit/>
          </a:bodyPr>
          <a:lstStyle/>
          <a:p>
            <a:r>
              <a:rPr lang="cy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  <a:hlinkClick r:id="rId3" history="0"/>
              </a:rPr>
              <a:t>https://youtu.be/_nSfr5uOsC8?si=SfeC0i8d9HGWbx4F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Gwyliwch y fideo – pam fod ailgylchu’n bwysig yn eich barn chi?</a:t>
            </a:r>
          </a:p>
        </p:txBody>
      </p:sp>
    </p:spTree>
    <p:extLst>
      <p:ext uri="{BB962C8B-B14F-4D97-AF65-F5344CB8AC3E}">
        <p14:creationId xmlns:p14="http://schemas.microsoft.com/office/powerpoint/2010/main" val="372818208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3CAD-13C5-416F-9FD7-476DAAA32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652" y="249067"/>
            <a:ext cx="7886700" cy="764188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Gwastraff</a:t>
            </a:r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EA58F0-41F4-4FA1-847B-4B85AA0CD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088" y="1613645"/>
            <a:ext cx="8807823" cy="2398957"/>
          </a:xfrm>
        </p:spPr>
        <p:txBody>
          <a:bodyPr>
            <a:normAutofit lnSpcReduction="10000"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Wrth bennu ein hôl troed carbon, mae’n rhaid inni gyfrifo cyfanswm y gwastraff y mae’r ysgol yn ei gynhyrchu.</a:t>
            </a:r>
          </a:p>
          <a:p>
            <a:r>
              <a:rPr lang="cy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Mae’r ôl troed carbon ar gyfer pob bin yn wahanol, felly mae angen inni wybod pa nifer o </a:t>
            </a:r>
            <a:r>
              <a:rPr lang="cy" b="1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bob math</a:t>
            </a:r>
            <a:r>
              <a:rPr lang="cy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 o finiau sydd gennym ni!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40533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D6793-D498-47F6-B7D5-8E985DD4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59" y="282648"/>
            <a:ext cx="7886700" cy="796778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Tasg 1	- Arolwg Biniau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C4DCC-DD51-4397-A84B-17FD1F6FE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45" y="1521095"/>
            <a:ext cx="4440891" cy="33227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sz="3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 cynnwys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Ystafelloedd dosbarth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Toiledau 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Ffreutur 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Swyddfeydd</a:t>
            </a:r>
          </a:p>
        </p:txBody>
      </p:sp>
      <p:pic>
        <p:nvPicPr>
          <p:cNvPr id="4" name="Graphic 3" descr="Recycle with solid fill">
            <a:extLst>
              <a:ext uri="{FF2B5EF4-FFF2-40B4-BE49-F238E27FC236}">
                <a16:creationId xmlns:a16="http://schemas.microsoft.com/office/drawing/2014/main" id="{81631FF5-97EF-FD8A-98F9-656EC18BEC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22209" y="2325222"/>
            <a:ext cx="1714500" cy="1714500"/>
          </a:xfrm>
          <a:prstGeom prst="rect">
            <a:avLst/>
          </a:prstGeom>
        </p:spPr>
      </p:pic>
      <p:pic>
        <p:nvPicPr>
          <p:cNvPr id="5" name="Graphic 4" descr="Garbage outline">
            <a:extLst>
              <a:ext uri="{FF2B5EF4-FFF2-40B4-BE49-F238E27FC236}">
                <a16:creationId xmlns:a16="http://schemas.microsoft.com/office/drawing/2014/main" id="{70D4829A-0FA3-5C45-0C62-02502A686C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36709" y="2190322"/>
            <a:ext cx="1849400" cy="184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59233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A29B2-B497-4AFE-A5A8-7CB108DD9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709" y="331043"/>
            <a:ext cx="7886700" cy="70407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Arolwg Biniau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8F3343-4F8A-4D28-BC24-B7E40E10B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709" y="1470120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sz="280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Rhannwch eich hunain yn dimau i gyfri’r holl finiau yn yr ysgol – cofiwch y biniau mawr y tu allan!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sz="280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Tybiwch fod gan bob swyddfa ac ystafell ddosbarth 1 bin – peidiwch â mynd i ddosbarthiadau yn ystod gwersi nac i unrhyw swyddfeydd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68742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1B93A-8FD8-469F-8CA5-310EF5A41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965" y="12356"/>
            <a:ext cx="7886700" cy="941581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Cwblhewch y tabl</a:t>
            </a: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A05B883-7346-CC91-C2DB-3AB8DC5E95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902706"/>
              </p:ext>
            </p:extLst>
          </p:nvPr>
        </p:nvGraphicFramePr>
        <p:xfrm>
          <a:off x="490032" y="1140823"/>
          <a:ext cx="7886701" cy="4351335"/>
        </p:xfrm>
        <a:graphic>
          <a:graphicData uri="http://schemas.openxmlformats.org/drawingml/2006/table">
            <a:tbl>
              <a:tblPr firstRow="1" firstCol="1" bandRow="1"/>
              <a:tblGrid>
                <a:gridCol w="2420491">
                  <a:extLst>
                    <a:ext uri="{9D8B030D-6E8A-4147-A177-3AD203B41FA5}">
                      <a16:colId xmlns:a16="http://schemas.microsoft.com/office/drawing/2014/main" val="3531356157"/>
                    </a:ext>
                  </a:extLst>
                </a:gridCol>
                <a:gridCol w="1091361">
                  <a:extLst>
                    <a:ext uri="{9D8B030D-6E8A-4147-A177-3AD203B41FA5}">
                      <a16:colId xmlns:a16="http://schemas.microsoft.com/office/drawing/2014/main" val="3922018476"/>
                    </a:ext>
                  </a:extLst>
                </a:gridCol>
                <a:gridCol w="975039">
                  <a:extLst>
                    <a:ext uri="{9D8B030D-6E8A-4147-A177-3AD203B41FA5}">
                      <a16:colId xmlns:a16="http://schemas.microsoft.com/office/drawing/2014/main" val="1769605717"/>
                    </a:ext>
                  </a:extLst>
                </a:gridCol>
                <a:gridCol w="1091361">
                  <a:extLst>
                    <a:ext uri="{9D8B030D-6E8A-4147-A177-3AD203B41FA5}">
                      <a16:colId xmlns:a16="http://schemas.microsoft.com/office/drawing/2014/main" val="1337984743"/>
                    </a:ext>
                  </a:extLst>
                </a:gridCol>
                <a:gridCol w="975039">
                  <a:extLst>
                    <a:ext uri="{9D8B030D-6E8A-4147-A177-3AD203B41FA5}">
                      <a16:colId xmlns:a16="http://schemas.microsoft.com/office/drawing/2014/main" val="48036300"/>
                    </a:ext>
                  </a:extLst>
                </a:gridCol>
                <a:gridCol w="1333410">
                  <a:extLst>
                    <a:ext uri="{9D8B030D-6E8A-4147-A177-3AD203B41FA5}">
                      <a16:colId xmlns:a16="http://schemas.microsoft.com/office/drawing/2014/main" val="4003597282"/>
                    </a:ext>
                  </a:extLst>
                </a:gridCol>
              </a:tblGrid>
              <a:tr h="4287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Math o Wastraff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 biniau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(litrau)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Nifer y biniau 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Casgliadau 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(blwyddyn)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Ffactor Gwastraff*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Cyfanswm y Gwastraff </a:t>
                      </a:r>
                      <a:r>
                        <a:rPr lang="cy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(kg) 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0254920"/>
                  </a:ext>
                </a:extLst>
              </a:tr>
              <a:tr h="2380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Enghraifft (ailgylchu papur) 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1100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 (bob wythnos)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0.2105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24,081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0663338"/>
                  </a:ext>
                </a:extLst>
              </a:tr>
              <a:tr h="3070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Batris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2079656"/>
                  </a:ext>
                </a:extLst>
              </a:tr>
              <a:tr h="3070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Dillad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5096679"/>
                  </a:ext>
                </a:extLst>
              </a:tr>
              <a:tr h="3070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Offer Trydanol (WEEE) 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Ceblau, Dyfeisiau Electronig 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0.2131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946288"/>
                  </a:ext>
                </a:extLst>
              </a:tr>
              <a:tr h="3070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Gwydr (cymysg) 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Poteli Gwydr 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0.3332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67396"/>
                  </a:ext>
                </a:extLst>
              </a:tr>
              <a:tr h="3070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Caniau Metel (cymysg) 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Tuniau bwyd a chaniau diod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483824"/>
                  </a:ext>
                </a:extLst>
              </a:tr>
              <a:tr h="3070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Deunydd Ailgylchu Cymysg 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Papur, Plastig, Metel, Gwydr 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3171796"/>
                  </a:ext>
                </a:extLst>
              </a:tr>
              <a:tr h="3070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Gwastraff Trefol Cymysg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Gwastraff Cyffredinol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5382664"/>
                  </a:ext>
                </a:extLst>
              </a:tr>
              <a:tr h="3070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Gwastraff Organig Cymysg 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Bwyd, Diod, Gardd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2757344"/>
                  </a:ext>
                </a:extLst>
              </a:tr>
              <a:tr h="3070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Bwyd a Diod Organig 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4759665"/>
                  </a:ext>
                </a:extLst>
              </a:tr>
              <a:tr h="3070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Gardd Organig 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Brigau a Glaswellt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1398486"/>
                  </a:ext>
                </a:extLst>
              </a:tr>
              <a:tr h="3070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Papur (Cymysg) 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Gan gynnwys cardiau 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0.2105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3362094"/>
                  </a:ext>
                </a:extLst>
              </a:tr>
              <a:tr h="3070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Plastig (Cymysg) 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Poteli, Hambyrddau Bwyd 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cy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541" marR="465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7875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566323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8381A48-CED2-4F20-9076-5227F02E88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3292416"/>
              </p:ext>
            </p:extLst>
          </p:nvPr>
        </p:nvGraphicFramePr>
        <p:xfrm>
          <a:off x="542925" y="791901"/>
          <a:ext cx="8058150" cy="435616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008756">
                  <a:extLst>
                    <a:ext uri="{9D8B030D-6E8A-4147-A177-3AD203B41FA5}">
                      <a16:colId xmlns:a16="http://schemas.microsoft.com/office/drawing/2014/main" val="757403526"/>
                    </a:ext>
                  </a:extLst>
                </a:gridCol>
                <a:gridCol w="2049394">
                  <a:extLst>
                    <a:ext uri="{9D8B030D-6E8A-4147-A177-3AD203B41FA5}">
                      <a16:colId xmlns:a16="http://schemas.microsoft.com/office/drawing/2014/main" val="315786324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Cyfaint Biniau a Bagiau Bin arferol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I’ch helpu i wneud amcangyfrif o’r cyfaint, mae’r wybodaeth isod yn dangos faint o le sydd mewn biniau gwastraff arferol, mewn litrau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06461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Cynhwysydd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Cyfaint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6993013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Gwastraff Bwyd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100 litr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670748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Papur/Cardbord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100 litr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6882072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Metel a Phlastig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100 litr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744470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Gwastraff Cyffredinol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100 litr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1313244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Bin bach mewn swyddfa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25 litr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9656271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Bin mawr mewn swyddfa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50 litr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390600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Bin olwynion cyffredin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240 litr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4343452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Bin 4 olwyn canolig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660 litr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786039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Bin 4 olwyn mawr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1100 litr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0491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14426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3BF32-82DA-4296-B53D-72F1DC734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794" y="230944"/>
            <a:ext cx="7886700" cy="82585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Canlyniadau’r dosbarth	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D240D-BAA2-4E17-ADAB-4232563025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599" y="1541515"/>
            <a:ext cx="7886700" cy="1566209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Cyfathrebwch â’r dosbarth i sicrhau eich bod i gyd wedi cwblhau’r tablau canlyniadau – bydd arnoch angen y rheiny ar gyfer y wers nesaf.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65635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5687</TotalTime>
  <Words>570</Words>
  <Application>Microsoft Office PowerPoint</Application>
  <PresentationFormat>On-screen Show (4:3)</PresentationFormat>
  <Paragraphs>160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Custom Design</vt:lpstr>
      <vt:lpstr>Prosiect Ôl Troed Carbon </vt:lpstr>
      <vt:lpstr>PowerPoint Presentation</vt:lpstr>
      <vt:lpstr> Y tu mewn i ganolfan ailgylchu</vt:lpstr>
      <vt:lpstr>Gwastraff </vt:lpstr>
      <vt:lpstr>Tasg 1 - Arolwg Biniau</vt:lpstr>
      <vt:lpstr>Arolwg Biniau</vt:lpstr>
      <vt:lpstr>Cwblhewch y tabl</vt:lpstr>
      <vt:lpstr>PowerPoint Presentation</vt:lpstr>
      <vt:lpstr>Canlyniadau’r dosbarth 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142</cp:revision>
  <dcterms:created xsi:type="dcterms:W3CDTF">2023-11-17T14:55:44Z</dcterms:created>
  <dcterms:modified xsi:type="dcterms:W3CDTF">2025-09-29T07:36:51Z</dcterms:modified>
</cp:coreProperties>
</file>