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20"/>
  </p:notesMasterIdLst>
  <p:sldIdLst>
    <p:sldId id="256" r:id="rId2"/>
    <p:sldId id="264" r:id="rId3"/>
    <p:sldId id="276" r:id="rId4"/>
    <p:sldId id="277" r:id="rId5"/>
    <p:sldId id="313" r:id="rId6"/>
    <p:sldId id="263" r:id="rId7"/>
    <p:sldId id="315" r:id="rId8"/>
    <p:sldId id="314" r:id="rId9"/>
    <p:sldId id="319" r:id="rId10"/>
    <p:sldId id="320" r:id="rId11"/>
    <p:sldId id="321" r:id="rId12"/>
    <p:sldId id="322" r:id="rId13"/>
    <p:sldId id="316" r:id="rId14"/>
    <p:sldId id="302" r:id="rId15"/>
    <p:sldId id="303" r:id="rId16"/>
    <p:sldId id="304" r:id="rId17"/>
    <p:sldId id="305" r:id="rId18"/>
    <p:sldId id="306" r:id="rId19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585" autoAdjust="0"/>
  </p:normalViewPr>
  <p:slideViewPr>
    <p:cSldViewPr snapToGrid="0" snapToObjects="1">
      <p:cViewPr varScale="1">
        <p:scale>
          <a:sx n="118" d="100"/>
          <a:sy n="118" d="100"/>
        </p:scale>
        <p:origin x="144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471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NESO (2025). Carbon Intensity Dashboard. Available at: https://dashboard.neso.energy/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640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675" name="Google Shape;675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684" name="Google Shape;68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691" name="Google Shape;69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696" name="Google Shape;69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702" name="Google Shape;70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Video: National Grid (2022) What is National Grid? | What does National Grid do? - https://www.youtube.com/watch?v=uBH5cwurXJY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583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394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100"/>
              <a:buNone/>
            </a:pPr>
            <a:r>
              <a:rPr lang="en-GB"/>
              <a:t>Image: Cyber Physics. National Grid – Electricity Distribution. Available at: https://www.cyberphysics.co.uk/topics/magnetsm/electro/nat_grid.htm</a:t>
            </a:r>
            <a:endParaRPr/>
          </a:p>
        </p:txBody>
      </p:sp>
      <p:sp>
        <p:nvSpPr>
          <p:cNvPr id="210" name="Google Shape;21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100"/>
              <a:buFontTx/>
              <a:buNone/>
              <a:defRPr/>
            </a:pPr>
            <a:r>
              <a:rPr lang="en-GB"/>
              <a:t>Image: Cyber Physics. National Grid – Electricity Distribution. Available at: https://www.cyberphysics.co.uk/topics/magnetsm/electro/nat_grid.htm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100"/>
              <a:buFontTx/>
              <a:buNone/>
              <a:defRPr/>
            </a:pPr>
            <a:endParaRPr lang="en-GB"/>
          </a:p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100"/>
              <a:buNone/>
            </a:pPr>
            <a:endParaRPr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5803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100"/>
              <a:buFontTx/>
              <a:buNone/>
              <a:defRPr/>
            </a:pPr>
            <a:r>
              <a:rPr lang="en-GB"/>
              <a:t>Image: Cyber Physics. National Grid – Electricity Distribution. Available at: https://www.cyberphysics.co.uk/topics/magnetsm/electro/nat_grid.htm</a:t>
            </a:r>
          </a:p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100"/>
              <a:buNone/>
            </a:pPr>
            <a:endParaRPr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Cyber Physics. National Grid – Electricity Distribution. Available at: https://www.cyberphysics.co.uk/topics/magnetsm/electro/nat_grid.htm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910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National Grid (2025). What are scope 1, 2 and 3 carbon emissions? Available at: https://www.nationalgrid.com/stories/energy-explained/what-are-scope-1-2-3-carbon-emissions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National Grid (2025). What are scope 1, 2 and 3 carbon emissions? Available at: https://www.nationalgrid.com/stories/energy-explained/what-are-scope-1-2-3-carbon-emissions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260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7935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ashboard.neso.energy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BH5cwurXJ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50" y="196242"/>
            <a:ext cx="7886700" cy="739673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2E48F9-514C-6395-406C-1C1468B0E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95" y="1770592"/>
            <a:ext cx="4975223" cy="33168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874DCA-2C8C-A83F-64A8-995E727139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23011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20B43E-433D-E795-86B3-EA70E2D6E8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372" b="7963"/>
          <a:stretch/>
        </p:blipFill>
        <p:spPr>
          <a:xfrm>
            <a:off x="1338222" y="329184"/>
            <a:ext cx="6467556" cy="510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27616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6977E8-95C2-6A4B-40A4-F737708BF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7" y="524256"/>
            <a:ext cx="8899486" cy="455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6668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6B5A8-12D3-4363-8746-FF312F5F6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22" y="318063"/>
            <a:ext cx="8870352" cy="1325563"/>
          </a:xfrm>
        </p:spPr>
        <p:txBody>
          <a:bodyPr>
            <a:normAutofit fontScale="90000"/>
          </a:bodyPr>
          <a:lstStyle/>
          <a:p>
            <a:r>
              <a:rPr lang="cy" sz="4000" b="0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Dilynwch y ddolen i weld y swm o allyriadau carbon o’r Grid Cenedlaethol yn fyw – mae’n diweddaru bob 30 eiliad.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B68CD-44B2-458A-8EE5-FE5601C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286" y="4835469"/>
            <a:ext cx="4873425" cy="563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  <a:hlinkClick r:id="rId3" history="0"/>
              </a:rPr>
              <a:t>https://dashboard.neso.energy/</a:t>
            </a:r>
            <a:r>
              <a:rPr lang="cy" sz="2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F9E726-0171-3FB4-66C9-D65138F5E7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849" y="2564597"/>
            <a:ext cx="3966499" cy="20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3427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B30DE-16A7-4314-8416-E104D857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91" y="214519"/>
            <a:ext cx="7886700" cy="753669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Cyfrifo Biliau Ynni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E441D-6471-4DA7-AC28-A0FC07C87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53331"/>
            <a:ext cx="78867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swm yr ynni a ddefnyddir yn dibynnu ar y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pŵer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  <a:p>
            <a:pPr marL="0" lvl="0" indent="0" algn="ctr" rtl="0">
              <a:spcBef>
                <a:spcPct val="0"/>
              </a:spcBef>
              <a:spcAft>
                <a:spcPct val="0"/>
              </a:spcAft>
              <a:buSzPts val="2240"/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ct val="0"/>
              </a:spcBef>
              <a:spcAft>
                <a:spcPct val="0"/>
              </a:spcAft>
              <a:buSzPts val="2240"/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Pŵer yw swm yr ynni a drosglwyddir mewn eiliad</a:t>
            </a:r>
          </a:p>
          <a:p>
            <a:pPr marL="0" lvl="0" indent="0" algn="ctr" rtl="0">
              <a:spcBef>
                <a:spcPct val="0"/>
              </a:spcBef>
              <a:spcAft>
                <a:spcPct val="0"/>
              </a:spcAft>
              <a:buSzPts val="2240"/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240"/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Mesurir pŵer mewn Wattiau, W</a:t>
            </a: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240"/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Mesurir ynni mewn Joules, J</a:t>
            </a: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24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SzPts val="2240"/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 = Pŵer x Amser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ct val="0"/>
              </a:spcAft>
              <a:buSzPts val="224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8209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64"/>
          <p:cNvSpPr txBox="1">
            <a:spLocks noGrp="1"/>
          </p:cNvSpPr>
          <p:nvPr>
            <p:ph type="title"/>
          </p:nvPr>
        </p:nvSpPr>
        <p:spPr>
          <a:xfrm>
            <a:off x="323528" y="188381"/>
            <a:ext cx="6347713" cy="713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Trosi Unedau</a:t>
            </a:r>
            <a:endParaRPr dirty="0"/>
          </a:p>
        </p:txBody>
      </p:sp>
      <p:graphicFrame>
        <p:nvGraphicFramePr>
          <p:cNvPr id="678" name="Google Shape;678;p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515738"/>
              </p:ext>
            </p:extLst>
          </p:nvPr>
        </p:nvGraphicFramePr>
        <p:xfrm>
          <a:off x="323528" y="1007667"/>
          <a:ext cx="4104450" cy="25908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5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 Eiliadau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Munudau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3.4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1500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79" name="Google Shape;679;p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245037"/>
              </p:ext>
            </p:extLst>
          </p:nvPr>
        </p:nvGraphicFramePr>
        <p:xfrm>
          <a:off x="4572000" y="986056"/>
          <a:ext cx="4429950" cy="25908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27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Joules (J)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Cilojoules (kJ)</a:t>
                      </a:r>
                      <a:endParaRPr sz="28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500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2880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45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80" name="Google Shape;680;p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53168"/>
              </p:ext>
            </p:extLst>
          </p:nvPr>
        </p:nvGraphicFramePr>
        <p:xfrm>
          <a:off x="323528" y="3697669"/>
          <a:ext cx="4753710" cy="26447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945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Wattiau (W)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Cilowattiau (kW)</a:t>
                      </a:r>
                      <a:endParaRPr sz="28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0.2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4070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99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15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81" name="Google Shape;681;p64"/>
          <p:cNvSpPr txBox="1"/>
          <p:nvPr/>
        </p:nvSpPr>
        <p:spPr>
          <a:xfrm>
            <a:off x="5077238" y="4066777"/>
            <a:ext cx="3419473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Trebuchet MS"/>
              <a:buNone/>
            </a:pPr>
            <a:r>
              <a:rPr lang="cy" sz="2800" b="0" i="0" u="none" strike="noStrike" cap="none" baseline="0">
                <a:solidFill>
                  <a:srgbClr val="5B9BD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Trebuchet MS"/>
                <a:cs typeface="Arial" panose="020B0604020202020204" pitchFamily="34" charset="0"/>
              </a:rPr>
              <a:t>60 eiliad = 1 munud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Trebuchet MS"/>
              <a:buNone/>
            </a:pPr>
            <a:r>
              <a:rPr lang="cy" sz="2800" b="0" i="0" u="none" strike="noStrike" cap="none" baseline="0">
                <a:solidFill>
                  <a:srgbClr val="5B9BD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Trebuchet MS"/>
                <a:cs typeface="Arial" panose="020B0604020202020204" pitchFamily="34" charset="0"/>
              </a:rPr>
              <a:t>1000J = 1kJ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Trebuchet MS"/>
              <a:buNone/>
            </a:pPr>
            <a:r>
              <a:rPr lang="cy" sz="2800" b="0" i="0" u="none" strike="noStrike" cap="none" baseline="0">
                <a:solidFill>
                  <a:srgbClr val="5B9BD5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Trebuchet MS"/>
                <a:cs typeface="Arial" panose="020B0604020202020204" pitchFamily="34" charset="0"/>
              </a:rPr>
              <a:t>1000W = 1kW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65"/>
          <p:cNvSpPr txBox="1">
            <a:spLocks noGrp="1"/>
          </p:cNvSpPr>
          <p:nvPr>
            <p:ph type="title"/>
          </p:nvPr>
        </p:nvSpPr>
        <p:spPr>
          <a:xfrm>
            <a:off x="220532" y="139411"/>
            <a:ext cx="8923468" cy="753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Faint o ynni ydych chi’n ei ddefnyddio?</a:t>
            </a:r>
            <a:endParaRPr dirty="0"/>
          </a:p>
        </p:txBody>
      </p:sp>
      <p:sp>
        <p:nvSpPr>
          <p:cNvPr id="687" name="Google Shape;687;p65"/>
          <p:cNvSpPr txBox="1">
            <a:spLocks noGrp="1"/>
          </p:cNvSpPr>
          <p:nvPr>
            <p:ph type="body" idx="1"/>
          </p:nvPr>
        </p:nvSpPr>
        <p:spPr>
          <a:xfrm>
            <a:off x="220532" y="1497054"/>
            <a:ext cx="8536193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rtl="0">
              <a:spcBef>
                <a:spcPct val="0"/>
              </a:spcBef>
              <a:spcAft>
                <a:spcPct val="0"/>
              </a:spcAft>
              <a:buSzPts val="2240"/>
              <a:buFont typeface="Trebuchet MS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Dewiswch 5 o’r teclynnau a chyfrifwch faint o ynni</a:t>
            </a:r>
          </a:p>
          <a:p>
            <a:pPr marL="342900" lvl="0" indent="-342900" rtl="0">
              <a:spcBef>
                <a:spcPct val="0"/>
              </a:spcBef>
              <a:spcAft>
                <a:spcPct val="0"/>
              </a:spcAft>
              <a:buSzPts val="2240"/>
              <a:buFont typeface="Trebuchet MS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rydych chi’n ei ddefnyddio bob dydd.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88" name="Google Shape;688;p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873883"/>
              </p:ext>
            </p:extLst>
          </p:nvPr>
        </p:nvGraphicFramePr>
        <p:xfrm>
          <a:off x="971550" y="2649579"/>
          <a:ext cx="7367779" cy="32004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841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1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7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6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Teclyn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Pŵer (W)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Amser (eiliadau)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Ynni (J)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 gridSpan="3">
                  <a:txBody>
                    <a:bodyPr/>
                    <a:lstStyle/>
                    <a:p>
                      <a:pPr marL="0" marR="0" lvl="0" indent="0" algn="r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Cyfanswm yr Ynni </a:t>
                      </a:r>
                      <a:r>
                        <a:rPr lang="cy" sz="24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(J)</a:t>
                      </a:r>
                      <a:endParaRPr dirty="0"/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sz="24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3" name="Google Shape;693;p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978472"/>
              </p:ext>
            </p:extLst>
          </p:nvPr>
        </p:nvGraphicFramePr>
        <p:xfrm>
          <a:off x="971549" y="287339"/>
          <a:ext cx="6905354" cy="533551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452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2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50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Teclyn</a:t>
                      </a:r>
                      <a:endParaRPr sz="240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4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Cyfradd Pŵer (W)</a:t>
                      </a:r>
                      <a:endParaRPr sz="240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Bwlb Golau Fflworoleuol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11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Hen Fwlb Golau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60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Ffan</a:t>
                      </a:r>
                      <a:endParaRPr sz="160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40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Set Deledu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200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Oergell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250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Gwresogydd</a:t>
                      </a:r>
                      <a:endParaRPr sz="160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2000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Peiriant Golchi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300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Microdon</a:t>
                      </a:r>
                      <a:endParaRPr sz="160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800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Cyfrifiadur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100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Gliniadur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35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Chwaraewr DVD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35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Sychwr Gwallt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1350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12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Doc/seinyddion iPod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50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Sythwyr Gwallt 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cy" sz="2000" b="0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/>
                          <a:ea typeface="Arial"/>
                          <a:cs typeface="Arial"/>
                        </a:rPr>
                        <a:t>1000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67"/>
          <p:cNvSpPr txBox="1">
            <a:spLocks noGrp="1"/>
          </p:cNvSpPr>
          <p:nvPr>
            <p:ph type="title" idx="4294967295"/>
          </p:nvPr>
        </p:nvSpPr>
        <p:spPr>
          <a:xfrm>
            <a:off x="344245" y="292007"/>
            <a:ext cx="8229600" cy="200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Faint o ynni mae bwlb golau 100W yn ei ddefnyddio mewn awr?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9" name="Google Shape;699;p67"/>
          <p:cNvSpPr txBox="1"/>
          <p:nvPr/>
        </p:nvSpPr>
        <p:spPr>
          <a:xfrm>
            <a:off x="1547813" y="2997200"/>
            <a:ext cx="6553200" cy="1188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ts val="7200"/>
              <a:buFont typeface="Noto Sans Symbols"/>
              <a:buNone/>
            </a:pPr>
            <a:r>
              <a:rPr lang="cy" sz="72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360,000 Joules</a:t>
            </a:r>
            <a:endParaRPr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68"/>
          <p:cNvSpPr txBox="1">
            <a:spLocks noGrp="1"/>
          </p:cNvSpPr>
          <p:nvPr>
            <p:ph type="title" idx="4294967295"/>
          </p:nvPr>
        </p:nvSpPr>
        <p:spPr>
          <a:xfrm>
            <a:off x="213902" y="274638"/>
            <a:ext cx="8229600" cy="200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Faint o ynni mae bwlb golau 100W yn ei ddefnyddio os yw ynghynn am awr bob diwrnod am wythnos?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5" name="Google Shape;705;p68"/>
          <p:cNvSpPr txBox="1"/>
          <p:nvPr/>
        </p:nvSpPr>
        <p:spPr>
          <a:xfrm>
            <a:off x="827088" y="2997200"/>
            <a:ext cx="7273925" cy="1188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ts val="7200"/>
              <a:buFont typeface="Noto Sans Symbols"/>
              <a:buNone/>
            </a:pPr>
            <a:r>
              <a:rPr lang="cy" sz="72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2,520,000 Joules</a:t>
            </a:r>
            <a:endParaRPr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0FE20-54E6-4F3E-BC7F-524D390C5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87" y="187139"/>
            <a:ext cx="3895725" cy="71650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 Prosiect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03431-A149-47E5-A2EF-8A941CB42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87" y="1167001"/>
            <a:ext cx="855838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Rydym yn mynd i gyfrifo ôl troed carbon ein hysgol er mwyn rhoi adroddiad i Gyngor Sir y Fflint. </a:t>
            </a:r>
          </a:p>
          <a:p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Mae cyfrifo’r ôl troed carbon yn cynnwys: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Adeiladau a biliau ynni, fflyd gerbydau (cludiant y mae’r ysgol yn berchen arno)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Teithiau ysgol a staff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Gwastraff (swm y biniau a deunydd i’w ailgylchu)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 gadwyn gyflenwi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Ynni adnewyddadwy</a:t>
            </a:r>
          </a:p>
        </p:txBody>
      </p:sp>
    </p:spTree>
    <p:extLst>
      <p:ext uri="{BB962C8B-B14F-4D97-AF65-F5344CB8AC3E}">
        <p14:creationId xmlns:p14="http://schemas.microsoft.com/office/powerpoint/2010/main" val="337706852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5A121A9-403A-4300-9E67-47F637650B06}"/>
              </a:ext>
            </a:extLst>
          </p:cNvPr>
          <p:cNvSpPr txBox="1"/>
          <p:nvPr/>
        </p:nvSpPr>
        <p:spPr>
          <a:xfrm>
            <a:off x="296585" y="1634443"/>
            <a:ext cx="8642197" cy="923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y" sz="32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Ôl troed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carbon</a:t>
            </a:r>
            <a:r>
              <a:rPr lang="cy" sz="32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arferol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(gramiau of 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fesul milltir)</a:t>
            </a:r>
          </a:p>
          <a:p>
            <a:pPr algn="l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A78955-B04D-4E5A-991E-DB739EDCD2C2}"/>
              </a:ext>
            </a:extLst>
          </p:cNvPr>
          <p:cNvSpPr txBox="1"/>
          <p:nvPr/>
        </p:nvSpPr>
        <p:spPr>
          <a:xfrm>
            <a:off x="296585" y="3429000"/>
            <a:ext cx="4439579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Cerdded  	                          0g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Beic  		                          0g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Trên (yn yr un wlad) 	      </a:t>
            </a:r>
            <a:r>
              <a:rPr lang="cy" sz="2000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71</a:t>
            </a: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Bws		                         </a:t>
            </a:r>
            <a:r>
              <a:rPr lang="cy" sz="2000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217</a:t>
            </a: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Car (1 teithiwr) 	            </a:t>
            </a:r>
            <a:r>
              <a:rPr lang="cy" sz="2000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339</a:t>
            </a: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Awyren (yn yr un wlad)	     </a:t>
            </a:r>
            <a:r>
              <a:rPr lang="cy" sz="2000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492</a:t>
            </a:r>
            <a:r>
              <a:rPr lang="cy" sz="2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0C8ACC-A777-4CC8-A067-1A13C8C61F91}"/>
              </a:ext>
            </a:extLst>
          </p:cNvPr>
          <p:cNvSpPr txBox="1"/>
          <p:nvPr/>
        </p:nvSpPr>
        <p:spPr>
          <a:xfrm>
            <a:off x="1603113" y="2072955"/>
            <a:ext cx="761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Allyriadau fesul teithiwr fesul pob milltir a deithiwyd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56806" y="174638"/>
            <a:ext cx="8360069" cy="13110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Gwers 3 – Adeiladau – Defnyddio Ynni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483058-5E29-4C12-81ED-9F6EF1555867}"/>
              </a:ext>
            </a:extLst>
          </p:cNvPr>
          <p:cNvSpPr txBox="1"/>
          <p:nvPr/>
        </p:nvSpPr>
        <p:spPr>
          <a:xfrm>
            <a:off x="5067301" y="2821690"/>
            <a:ext cx="38714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pellter rhwng eich cartref a’r ysgol (ceisia ddyfalu!) a’r dull o gludiant rydych chi’n ei ddefnyddio i gyfrifo eich ôl troed carbon ar sail teithio i’r ysgol ac yn ôl am wythnos.</a:t>
            </a:r>
          </a:p>
        </p:txBody>
      </p:sp>
    </p:spTree>
    <p:extLst>
      <p:ext uri="{BB962C8B-B14F-4D97-AF65-F5344CB8AC3E}">
        <p14:creationId xmlns:p14="http://schemas.microsoft.com/office/powerpoint/2010/main" val="141078089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69150-07B0-40EC-9C33-689368463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96" y="267356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Ynni Adeiladau – Trydan o’r Grid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D6BB6-B51B-4B4B-9892-60DE7D5F7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96" y="17929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Gwyliwch y fideo isod ac ysgrifennu beth yw’r Grid Cenedlaethol.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https://www.youtube.com/watch?v=uBH5cwurXJY</a:t>
            </a: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92829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1DBF7-F79F-428C-814B-533A37B5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87" y="246409"/>
            <a:ext cx="7886700" cy="768730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 Grid Cenedlaethol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0B38B-7944-4089-9CAE-05629A031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406" y="1253331"/>
            <a:ext cx="7886700" cy="4351338"/>
          </a:xfrm>
        </p:spPr>
        <p:txBody>
          <a:bodyPr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40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Grid Cenedlaethol yn rhwydwaith o bwerdai, peilonau, gwifrau a newidyddion.</a:t>
            </a:r>
            <a:endParaRPr lang="en-US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40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Defnyddir y rhain i’ch cysylltu â’r cyflenwad trydan.</a:t>
            </a:r>
            <a:endParaRPr lang="en-US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Transmission tower at night">
            <a:extLst>
              <a:ext uri="{FF2B5EF4-FFF2-40B4-BE49-F238E27FC236}">
                <a16:creationId xmlns:a16="http://schemas.microsoft.com/office/drawing/2014/main" id="{D1642665-6A92-A33C-4651-674413699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052" y="3604338"/>
            <a:ext cx="3291682" cy="21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96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22;p33">
            <a:extLst>
              <a:ext uri="{FF2B5EF4-FFF2-40B4-BE49-F238E27FC236}">
                <a16:creationId xmlns:a16="http://schemas.microsoft.com/office/drawing/2014/main" id="{332F88ED-11DC-4025-93C3-25AA836720D0}"/>
              </a:ext>
            </a:extLst>
          </p:cNvPr>
          <p:cNvSpPr/>
          <p:nvPr/>
        </p:nvSpPr>
        <p:spPr>
          <a:xfrm>
            <a:off x="1194077" y="381041"/>
            <a:ext cx="7174600" cy="9547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Labelwch eich diagram o’r Grid Cenedlaethol</a:t>
            </a:r>
            <a:endParaRPr sz="16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212;p32" descr="http://www.cyberphysics.co.uk/Q&amp;A/KS4/magnetism/transformer/q4.png">
            <a:extLst>
              <a:ext uri="{FF2B5EF4-FFF2-40B4-BE49-F238E27FC236}">
                <a16:creationId xmlns:a16="http://schemas.microsoft.com/office/drawing/2014/main" id="{83C5F5C1-C742-49CE-189A-C6E15D1057E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5323" y="1846620"/>
            <a:ext cx="7593354" cy="29192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A207CD-3AD4-192C-15B4-87485B66B814}"/>
              </a:ext>
            </a:extLst>
          </p:cNvPr>
          <p:cNvSpPr/>
          <p:nvPr/>
        </p:nvSpPr>
        <p:spPr>
          <a:xfrm>
            <a:off x="1949824" y="4316506"/>
            <a:ext cx="1331258" cy="449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CE3208-92D4-B362-30A5-E9C0A3FEBECE}"/>
              </a:ext>
            </a:extLst>
          </p:cNvPr>
          <p:cNvSpPr/>
          <p:nvPr/>
        </p:nvSpPr>
        <p:spPr>
          <a:xfrm>
            <a:off x="618566" y="3429000"/>
            <a:ext cx="1331258" cy="449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B7FDC0-EF8A-A086-17C7-126E665B483F}"/>
              </a:ext>
            </a:extLst>
          </p:cNvPr>
          <p:cNvSpPr/>
          <p:nvPr/>
        </p:nvSpPr>
        <p:spPr>
          <a:xfrm>
            <a:off x="3796554" y="2223247"/>
            <a:ext cx="1331258" cy="4661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B4D96C-7AB0-33FE-DC97-5E84125A857C}"/>
              </a:ext>
            </a:extLst>
          </p:cNvPr>
          <p:cNvSpPr/>
          <p:nvPr/>
        </p:nvSpPr>
        <p:spPr>
          <a:xfrm>
            <a:off x="5616389" y="4290715"/>
            <a:ext cx="1331258" cy="4751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D36449-2941-4C24-DEB6-792FF6C0608A}"/>
              </a:ext>
            </a:extLst>
          </p:cNvPr>
          <p:cNvSpPr/>
          <p:nvPr/>
        </p:nvSpPr>
        <p:spPr>
          <a:xfrm>
            <a:off x="7456519" y="3878338"/>
            <a:ext cx="1331258" cy="4123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Google Shape;218;p33"/>
          <p:cNvCxnSpPr/>
          <p:nvPr/>
        </p:nvCxnSpPr>
        <p:spPr>
          <a:xfrm rot="10800000" flipH="1">
            <a:off x="1307920" y="4776811"/>
            <a:ext cx="836100" cy="1668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19" name="Google Shape;219;p33"/>
          <p:cNvCxnSpPr>
            <a:stCxn id="220" idx="0"/>
          </p:cNvCxnSpPr>
          <p:nvPr/>
        </p:nvCxnSpPr>
        <p:spPr>
          <a:xfrm rot="10800000">
            <a:off x="7380329" y="3221366"/>
            <a:ext cx="193200" cy="14511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2" name="Google Shape;222;p33"/>
          <p:cNvSpPr/>
          <p:nvPr/>
        </p:nvSpPr>
        <p:spPr>
          <a:xfrm>
            <a:off x="-19575" y="2"/>
            <a:ext cx="9143999" cy="8758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Beth fedrwch chi ei sylwi am ddyluniad y Grid Cenedlaethol?</a:t>
            </a:r>
            <a:endParaRPr sz="16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3" name="Google Shape;223;p33"/>
          <p:cNvSpPr txBox="1"/>
          <p:nvPr/>
        </p:nvSpPr>
        <p:spPr>
          <a:xfrm>
            <a:off x="64773" y="929877"/>
            <a:ext cx="2888700" cy="923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64775" y="5871802"/>
            <a:ext cx="5641500" cy="923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33"/>
          <p:cNvSpPr txBox="1"/>
          <p:nvPr/>
        </p:nvSpPr>
        <p:spPr>
          <a:xfrm>
            <a:off x="6129195" y="4672466"/>
            <a:ext cx="2888668" cy="20313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3170137" y="929909"/>
            <a:ext cx="4301700" cy="92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33"/>
          <p:cNvCxnSpPr/>
          <p:nvPr/>
        </p:nvCxnSpPr>
        <p:spPr>
          <a:xfrm>
            <a:off x="1178525" y="1843000"/>
            <a:ext cx="175500" cy="109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27" name="Google Shape;227;p33"/>
          <p:cNvCxnSpPr>
            <a:stCxn id="225" idx="2"/>
          </p:cNvCxnSpPr>
          <p:nvPr/>
        </p:nvCxnSpPr>
        <p:spPr>
          <a:xfrm flipH="1">
            <a:off x="4601287" y="1853309"/>
            <a:ext cx="719700" cy="453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8" name="Google Shape;228;p33"/>
          <p:cNvSpPr/>
          <p:nvPr/>
        </p:nvSpPr>
        <p:spPr>
          <a:xfrm>
            <a:off x="919339" y="7029400"/>
            <a:ext cx="7593354" cy="8910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y" sz="2400" b="1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omic Sans MS"/>
                <a:ea typeface="Comic Sans MS"/>
                <a:cs typeface="Comic Sans MS"/>
              </a:rPr>
              <a:t>Mae’r gwifrau hefyd wedi’u dylunio mewn ffordd benodol iawn!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33"/>
          <p:cNvSpPr txBox="1"/>
          <p:nvPr/>
        </p:nvSpPr>
        <p:spPr>
          <a:xfrm>
            <a:off x="3316293" y="4584589"/>
            <a:ext cx="2207400" cy="1169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0" name="Google Shape;230;p33"/>
          <p:cNvCxnSpPr/>
          <p:nvPr/>
        </p:nvCxnSpPr>
        <p:spPr>
          <a:xfrm rot="10800000" flipH="1">
            <a:off x="4967777" y="4315989"/>
            <a:ext cx="706500" cy="46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31" name="Google Shape;231;p33"/>
          <p:cNvSpPr/>
          <p:nvPr/>
        </p:nvSpPr>
        <p:spPr>
          <a:xfrm rot="653416">
            <a:off x="7248172" y="1399379"/>
            <a:ext cx="1783214" cy="1361299"/>
          </a:xfrm>
          <a:prstGeom prst="foldedCorner">
            <a:avLst>
              <a:gd name="adj" fmla="val 14329"/>
            </a:avLst>
          </a:prstGeom>
          <a:solidFill>
            <a:srgbClr val="FFFFB3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Pam fod golwg fel hyn ar y Grid Cenedlaethol?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221;p33" descr="http://www.cyberphysics.co.uk/Q&amp;A/KS4/magnetism/transformer/q4.png">
            <a:extLst>
              <a:ext uri="{FF2B5EF4-FFF2-40B4-BE49-F238E27FC236}">
                <a16:creationId xmlns:a16="http://schemas.microsoft.com/office/drawing/2014/main" id="{C6ED84EC-648F-8E15-8687-4251D806DF6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745" y="1753245"/>
            <a:ext cx="7593354" cy="2919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63354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Google Shape;218;p33"/>
          <p:cNvCxnSpPr/>
          <p:nvPr/>
        </p:nvCxnSpPr>
        <p:spPr>
          <a:xfrm rot="10800000" flipH="1">
            <a:off x="1307920" y="4776811"/>
            <a:ext cx="836100" cy="1668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19" name="Google Shape;219;p33"/>
          <p:cNvCxnSpPr>
            <a:stCxn id="220" idx="0"/>
          </p:cNvCxnSpPr>
          <p:nvPr/>
        </p:nvCxnSpPr>
        <p:spPr>
          <a:xfrm flipV="1">
            <a:off x="7135634" y="3221368"/>
            <a:ext cx="182320" cy="1451098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2" name="Google Shape;222;p33"/>
          <p:cNvSpPr/>
          <p:nvPr/>
        </p:nvSpPr>
        <p:spPr>
          <a:xfrm>
            <a:off x="-19575" y="2"/>
            <a:ext cx="9143999" cy="8309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Disgrifiwch ddyluniad y Grid Cenedlaethol ac egluro sut caiff ei adeiladu at y diben.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3" name="Google Shape;223;p33"/>
          <p:cNvSpPr txBox="1"/>
          <p:nvPr/>
        </p:nvSpPr>
        <p:spPr>
          <a:xfrm>
            <a:off x="64773" y="929877"/>
            <a:ext cx="2888700" cy="923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Mae pwerdai mor fawr fel y gallant gynhyrchu llawer iawn </a:t>
            </a:r>
            <a:r>
              <a:rPr lang="cy" sz="1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o bŵer. 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64775" y="5871802"/>
            <a:ext cx="5641500" cy="923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Defnyddir newidyddion codi i leihau swm yr ynni a gollir drwy wres. Maent yn cynyddu’r foltedd a gostwng y cerrynt.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0" name="Google Shape;220;p33"/>
          <p:cNvSpPr txBox="1"/>
          <p:nvPr/>
        </p:nvSpPr>
        <p:spPr>
          <a:xfrm>
            <a:off x="6066820" y="4672466"/>
            <a:ext cx="2137628" cy="21227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Mae angen gwifrau hir i gludo trydan gan fod tai pobl yn bell o’r pwerdai.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3170137" y="929909"/>
            <a:ext cx="4301700" cy="92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Mae peilonau’n cadw gwifrau trydan yn ddigon pell o gartrefi a phobl islaw er mwyn diogelu rhag siociau trydanol.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6" name="Google Shape;226;p33"/>
          <p:cNvCxnSpPr/>
          <p:nvPr/>
        </p:nvCxnSpPr>
        <p:spPr>
          <a:xfrm>
            <a:off x="1178525" y="1843000"/>
            <a:ext cx="175500" cy="109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27" name="Google Shape;227;p33"/>
          <p:cNvCxnSpPr>
            <a:stCxn id="225" idx="2"/>
          </p:cNvCxnSpPr>
          <p:nvPr/>
        </p:nvCxnSpPr>
        <p:spPr>
          <a:xfrm flipH="1">
            <a:off x="4601287" y="1853309"/>
            <a:ext cx="719700" cy="453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8" name="Google Shape;228;p33"/>
          <p:cNvSpPr/>
          <p:nvPr/>
        </p:nvSpPr>
        <p:spPr>
          <a:xfrm>
            <a:off x="919339" y="7029400"/>
            <a:ext cx="7593354" cy="8910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y" sz="2400" b="1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Mae’r gwifrau hefyd wedi’u dylunio mewn ffordd benodol iawn!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9" name="Google Shape;229;p33"/>
          <p:cNvSpPr txBox="1"/>
          <p:nvPr/>
        </p:nvSpPr>
        <p:spPr>
          <a:xfrm>
            <a:off x="3316293" y="4584589"/>
            <a:ext cx="2207400" cy="1169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cy" sz="14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Defnyddir newidyddion gostwng i leihau’r foltedd a gwneud yr ynni’n ddiogel i’w ddefnyddio mewn cartrefi pobl.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30" name="Google Shape;230;p33"/>
          <p:cNvCxnSpPr/>
          <p:nvPr/>
        </p:nvCxnSpPr>
        <p:spPr>
          <a:xfrm rot="10800000" flipH="1">
            <a:off x="4967777" y="4315989"/>
            <a:ext cx="706500" cy="46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31" name="Google Shape;231;p33"/>
          <p:cNvSpPr/>
          <p:nvPr/>
        </p:nvSpPr>
        <p:spPr>
          <a:xfrm rot="653416">
            <a:off x="7248172" y="1399379"/>
            <a:ext cx="1783214" cy="1361299"/>
          </a:xfrm>
          <a:prstGeom prst="foldedCorner">
            <a:avLst>
              <a:gd name="adj" fmla="val 14329"/>
            </a:avLst>
          </a:prstGeom>
          <a:solidFill>
            <a:srgbClr val="FFFFB3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y" sz="1800" b="1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Pam fod golwg fel hyn ar y Grid Cenedlaethol?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" name="Google Shape;221;p33" descr="http://www.cyberphysics.co.uk/Q&amp;A/KS4/magnetism/transformer/q4.png">
            <a:extLst>
              <a:ext uri="{FF2B5EF4-FFF2-40B4-BE49-F238E27FC236}">
                <a16:creationId xmlns:a16="http://schemas.microsoft.com/office/drawing/2014/main" id="{9DDC6402-CAA0-FE59-19B9-B6F9FBD41F1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745" y="1753245"/>
            <a:ext cx="7593354" cy="2919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F091F-DA20-4B31-999F-5D2CFF1B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890" y="235651"/>
            <a:ext cx="7886700" cy="1325563"/>
          </a:xfrm>
        </p:spPr>
        <p:txBody>
          <a:bodyPr/>
          <a:lstStyle/>
          <a:p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le mae’r Grid Cenedlaethol yn allyrru CO</a:t>
            </a:r>
            <a:r>
              <a:rPr lang="cy" sz="44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2 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?</a:t>
            </a:r>
            <a:endParaRPr lang="en-GB" baseline="-25000" dirty="0"/>
          </a:p>
        </p:txBody>
      </p:sp>
      <p:pic>
        <p:nvPicPr>
          <p:cNvPr id="4" name="Google Shape;212;p32" descr="http://www.cyberphysics.co.uk/Q&amp;A/KS4/magnetism/transformer/q4.png">
            <a:extLst>
              <a:ext uri="{FF2B5EF4-FFF2-40B4-BE49-F238E27FC236}">
                <a16:creationId xmlns:a16="http://schemas.microsoft.com/office/drawing/2014/main" id="{E4C83E6D-4B89-DB9E-5E34-A34C0B58EB6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5323" y="2541682"/>
            <a:ext cx="7593354" cy="2919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884093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5905</TotalTime>
  <Words>915</Words>
  <Application>Microsoft Office PowerPoint</Application>
  <PresentationFormat>On-screen Show (4:3)</PresentationFormat>
  <Paragraphs>130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Noto Sans Symbols</vt:lpstr>
      <vt:lpstr>Trebuchet MS</vt:lpstr>
      <vt:lpstr>Custom Design</vt:lpstr>
      <vt:lpstr>Prosiect Ôl Troed Carbon </vt:lpstr>
      <vt:lpstr>Y Prosiect </vt:lpstr>
      <vt:lpstr>PowerPoint Presentation</vt:lpstr>
      <vt:lpstr>Ynni Adeiladau – Trydan o’r Grid</vt:lpstr>
      <vt:lpstr>Y Grid Cenedlaethol</vt:lpstr>
      <vt:lpstr>PowerPoint Presentation</vt:lpstr>
      <vt:lpstr>PowerPoint Presentation</vt:lpstr>
      <vt:lpstr>PowerPoint Presentation</vt:lpstr>
      <vt:lpstr>Ble mae’r Grid Cenedlaethol yn allyrru CO2 ?</vt:lpstr>
      <vt:lpstr>PowerPoint Presentation</vt:lpstr>
      <vt:lpstr>PowerPoint Presentation</vt:lpstr>
      <vt:lpstr>Dilynwch y ddolen i weld y swm o allyriadau carbon o’r Grid Cenedlaethol yn fyw – mae’n diweddaru bob 30 eiliad.</vt:lpstr>
      <vt:lpstr>Cyfrifo Biliau Ynni</vt:lpstr>
      <vt:lpstr>Trosi Unedau</vt:lpstr>
      <vt:lpstr>Faint o ynni ydych chi’n ei ddefnyddio?</vt:lpstr>
      <vt:lpstr>PowerPoint Presentation</vt:lpstr>
      <vt:lpstr>Faint o ynni mae bwlb golau 100W yn ei ddefnyddio mewn awr?</vt:lpstr>
      <vt:lpstr>Faint o ynni mae bwlb golau 100W yn ei ddefnyddio os yw ynghynn am awr bob diwrnod am wythnos?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147</cp:revision>
  <dcterms:created xsi:type="dcterms:W3CDTF">2023-11-17T14:55:44Z</dcterms:created>
  <dcterms:modified xsi:type="dcterms:W3CDTF">2025-09-29T07:31:06Z</dcterms:modified>
</cp:coreProperties>
</file>