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6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2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20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B44D0-7F55-B117-CBB2-A436A32D8C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E174D6-D3E1-0873-05A2-2D281B8FB2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FD1B9B-A27E-4E06-2005-9EDEBFF6E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43171-7CEF-47FE-8EBB-54E9E7F99A0F}" type="datetimeFigureOut">
              <a:rPr lang="en-GB" smtClean="0"/>
              <a:t>10/07/2024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FE059B-0417-1BD7-81B4-E63184499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E3C0F-8EE9-9279-8AF2-996762CB2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CC5D-DD72-4F23-96EA-1C1B3F0B86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61720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9C148-B33D-ED1B-2D46-315C76ED6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CE3F6B-21E5-D65C-867B-3CF9E41699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D9CA6E-DD9D-A5AF-90C3-161C553B5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43171-7CEF-47FE-8EBB-54E9E7F99A0F}" type="datetimeFigureOut">
              <a:rPr lang="en-GB" smtClean="0"/>
              <a:t>10/07/2024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A193E-4568-621F-E618-BB5F5F56D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C7C4E8-865D-1EB8-3CDB-3C4E822E4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CC5D-DD72-4F23-96EA-1C1B3F0B86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3097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2B8583-50E0-501C-9B84-014F65BAC9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35EAAF-E4D0-D9B3-D41A-531B359250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8143BE-9DB9-B2BB-AADA-0A078BB39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43171-7CEF-47FE-8EBB-54E9E7F99A0F}" type="datetimeFigureOut">
              <a:rPr lang="en-GB" smtClean="0"/>
              <a:t>10/07/2024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BDEB90-C0F3-4368-E87A-72488D812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980A24-4DCE-774E-8A59-68FD5A9BE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CC5D-DD72-4F23-96EA-1C1B3F0B86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3824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AF130-9C4E-1183-E616-4C26834BA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95C80D-919A-8F34-E14E-50DAC7A62D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B06445-8769-E5AC-2EC3-2D63B481E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43171-7CEF-47FE-8EBB-54E9E7F99A0F}" type="datetimeFigureOut">
              <a:rPr lang="en-GB" smtClean="0"/>
              <a:t>10/07/2024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A04AD6-6DD9-0964-9323-C3431F3E1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BC8D07-EF89-1D5A-B6EA-C9C9B676C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CC5D-DD72-4F23-96EA-1C1B3F0B86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9956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49530-4783-AFD4-20D9-F297D6AC3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055C02-B55D-FCFA-A630-B5B6F6C64E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2D168D-CA6F-BD17-9E0C-A98E5A714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43171-7CEF-47FE-8EBB-54E9E7F99A0F}" type="datetimeFigureOut">
              <a:rPr lang="en-GB" smtClean="0"/>
              <a:t>10/07/2024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34462B-2B10-C927-BBB1-251767EE0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EEA8E5-C20B-5909-33EF-096D90AD9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CC5D-DD72-4F23-96EA-1C1B3F0B86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7968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702D4-2700-9A9D-1313-5D857E7E2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370476-5B65-A9CF-EE83-D6531373A4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412DCA-3E20-BB68-1134-A830138258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9CC68F-D3F2-F5F0-3619-42E96FA39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43171-7CEF-47FE-8EBB-54E9E7F99A0F}" type="datetimeFigureOut">
              <a:rPr lang="en-GB" smtClean="0"/>
              <a:t>10/07/2024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1E58EC-C072-E4FE-EBAA-7A9E0825E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1C7A36-6B8A-A176-052B-6DC7CA76C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CC5D-DD72-4F23-96EA-1C1B3F0B86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0888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98A9E-E5C5-0960-3900-5AFB4763D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48700A-48CD-02A2-A4D3-D502F1B906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3BF7F8-AE94-5AE7-A552-7F7864B0B9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228BB8-14C3-6568-BC68-CE39942591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B2BCCE-AABF-16F3-D17E-88E5065058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5EE4F6-09ED-F759-5AD1-AD5095FC3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43171-7CEF-47FE-8EBB-54E9E7F99A0F}" type="datetimeFigureOut">
              <a:rPr lang="en-GB" smtClean="0"/>
              <a:t>10/07/2024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DA60C0-C9ED-A891-408B-C19DA441C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F9D0A9-6CB1-AACD-A443-B2FB2CB46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CC5D-DD72-4F23-96EA-1C1B3F0B86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8316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A96E8-0736-CA03-73B3-9E4C2FA05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A20C2B-AFBB-B437-AB70-51BC7818E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43171-7CEF-47FE-8EBB-54E9E7F99A0F}" type="datetimeFigureOut">
              <a:rPr lang="en-GB" smtClean="0"/>
              <a:t>10/07/2024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B63389-691C-223F-7AA7-277849D4E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A079E6-4D42-610E-585E-17D786C92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CC5D-DD72-4F23-96EA-1C1B3F0B86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1855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1B1677-34B4-973B-9EEF-2ACCCFC3A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43171-7CEF-47FE-8EBB-54E9E7F99A0F}" type="datetimeFigureOut">
              <a:rPr lang="en-GB" smtClean="0"/>
              <a:t>10/07/2024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115700-BF7A-5902-ABE0-FD2531C96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73D678-069E-AF44-51AE-506FA956C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CC5D-DD72-4F23-96EA-1C1B3F0B86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561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348C8-8F03-F2DB-EA21-8177145DC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B73E92-704C-F083-1FD6-DD6890F052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9F4620-7A59-8EBF-F322-95D7D84C5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B97691-F028-FE08-D0E0-F51679352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43171-7CEF-47FE-8EBB-54E9E7F99A0F}" type="datetimeFigureOut">
              <a:rPr lang="en-GB" smtClean="0"/>
              <a:t>10/07/2024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355466-A5F0-F7F3-B2BF-168895172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0B2C6F-4D9A-8391-5C52-50434149B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CC5D-DD72-4F23-96EA-1C1B3F0B86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9494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EF29F-7172-EAD0-63A0-CF9E305EA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2D2E44-9820-56CB-A5F0-36270EFCDE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EC049B-311A-1C0C-EEC1-4718A79FFF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E1F6C2-8986-767C-C18B-128CCF50B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43171-7CEF-47FE-8EBB-54E9E7F99A0F}" type="datetimeFigureOut">
              <a:rPr lang="en-GB" smtClean="0"/>
              <a:t>10/07/2024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308E73-B092-7F70-283F-8916670B5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86561D-1AD0-AD91-D6FC-A0BE27415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CC5D-DD72-4F23-96EA-1C1B3F0B86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9301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D2AF1C-2E04-0A31-5BFF-04E43D082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C504DF-035F-C5D6-1BC5-C9B1041FAE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641D9B-19DC-768A-7DCB-DEF7739C4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B43171-7CEF-47FE-8EBB-54E9E7F99A0F}" type="datetimeFigureOut">
              <a:rPr lang="en-GB" smtClean="0"/>
              <a:t>10/07/2024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503ED8-A0AC-DA13-1210-FA6101639A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40DE1-8B22-10D0-9EC1-88D94EDB5C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5CC5D-DD72-4F23-96EA-1C1B3F0B86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9716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hyperlink" Target="https://www.youtube.com/watch?v=wbmjfDtjHTE&amp;list=PLSuTuPfOogMkbgyewjhG6Tybbfd8irWmL&amp;index=2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FDD9BD5-37EB-78FE-71DE-7162FDC55A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06" y="5748064"/>
            <a:ext cx="5122052" cy="9603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BFF993-E182-4699-0CC6-87E94596F23F}"/>
              </a:ext>
            </a:extLst>
          </p:cNvPr>
          <p:cNvSpPr txBox="1"/>
          <p:nvPr/>
        </p:nvSpPr>
        <p:spPr>
          <a:xfrm>
            <a:off x="2801332" y="1682055"/>
            <a:ext cx="658933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Gwers</a:t>
            </a:r>
            <a:endParaRPr lang="en-GB" sz="9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9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Ailgylchu</a:t>
            </a:r>
            <a:endParaRPr lang="en-GB" sz="9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8936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Kitchen.png">
            <a:extLst>
              <a:ext uri="{FF2B5EF4-FFF2-40B4-BE49-F238E27FC236}">
                <a16:creationId xmlns:a16="http://schemas.microsoft.com/office/drawing/2014/main" id="{C19A9F96-32A5-7A9C-7F5A-2154D269F3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F2790D-8EFE-49EB-111C-79AEF47B1B65}"/>
              </a:ext>
            </a:extLst>
          </p:cNvPr>
          <p:cNvSpPr txBox="1"/>
          <p:nvPr/>
        </p:nvSpPr>
        <p:spPr>
          <a:xfrm>
            <a:off x="0" y="159560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Cegin</a:t>
            </a:r>
            <a:endParaRPr lang="en-GB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600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7B11F5-E43D-EF65-35DE-CD1D46B5EA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7" y="1304843"/>
            <a:ext cx="10515600" cy="1453284"/>
          </a:xfrm>
        </p:spPr>
        <p:txBody>
          <a:bodyPr>
            <a:noAutofit/>
          </a:bodyPr>
          <a:lstStyle/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cy-GB" kern="1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Gwyliwch y fideo i ddarganfod beth sy’n digwydd i duniau a chaniau a gaiff eu hailgylchu. </a:t>
            </a:r>
            <a:endParaRPr lang="en-GB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cy-GB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Atebwch y cwestiwn ar y sleid nesaf!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C7D962-D1A8-6453-25A4-332AE5303B26}"/>
              </a:ext>
            </a:extLst>
          </p:cNvPr>
          <p:cNvSpPr txBox="1"/>
          <p:nvPr/>
        </p:nvSpPr>
        <p:spPr>
          <a:xfrm>
            <a:off x="0" y="5970157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Dolen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fideo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https://www.youtube.com/watch?v=wbmjfDtjHTE&amp;list=PLSuTuPfOogMkbgyewjhG6Tybbfd8irWmL&amp;index=2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6E08E68-946B-DBAE-03A0-AAAE4647DEC8}"/>
              </a:ext>
            </a:extLst>
          </p:cNvPr>
          <p:cNvSpPr/>
          <p:nvPr/>
        </p:nvSpPr>
        <p:spPr>
          <a:xfrm>
            <a:off x="0" y="334971"/>
            <a:ext cx="12192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Y </a:t>
            </a:r>
            <a:r>
              <a:rPr lang="en-GB" sz="5400" dirty="0" err="1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Siwrnai</a:t>
            </a:r>
            <a:r>
              <a:rPr lang="en-GB" sz="540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GB" sz="5400" dirty="0" err="1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Ailgylchu</a:t>
            </a:r>
            <a:endParaRPr lang="en-GB" sz="5400" b="0" cap="none" spc="0" dirty="0">
              <a:ln w="0"/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94DA0D-9401-63AB-6FD6-E6810F58DE1E}"/>
              </a:ext>
            </a:extLst>
          </p:cNvPr>
          <p:cNvSpPr txBox="1"/>
          <p:nvPr/>
        </p:nvSpPr>
        <p:spPr>
          <a:xfrm>
            <a:off x="5089710" y="5720854"/>
            <a:ext cx="2214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Cliciwch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llun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wylio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1" name="Picture 10" descr="A green text on a white background&#10;&#10;Description automatically generated">
            <a:extLst>
              <a:ext uri="{FF2B5EF4-FFF2-40B4-BE49-F238E27FC236}">
                <a16:creationId xmlns:a16="http://schemas.microsoft.com/office/drawing/2014/main" id="{C3535FE9-97C3-88FF-C58A-CC8BC918CC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010" y="6339489"/>
            <a:ext cx="2415980" cy="452996"/>
          </a:xfrm>
          <a:prstGeom prst="rect">
            <a:avLst/>
          </a:prstGeom>
        </p:spPr>
      </p:pic>
      <p:pic>
        <p:nvPicPr>
          <p:cNvPr id="4" name="Picture 3">
            <a:hlinkClick r:id="rId2"/>
            <a:extLst>
              <a:ext uri="{FF2B5EF4-FFF2-40B4-BE49-F238E27FC236}">
                <a16:creationId xmlns:a16="http://schemas.microsoft.com/office/drawing/2014/main" id="{BCD94715-1E31-B2AF-FB1A-59CBDFE688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3242" y="3007430"/>
            <a:ext cx="4894271" cy="2713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7429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88C56C-F773-07EA-8AC4-D61189571D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51131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cy-GB" b="1" dirty="0">
                <a:latin typeface="Arial" panose="020B0604020202020204" pitchFamily="34" charset="0"/>
                <a:cs typeface="Arial" panose="020B0604020202020204" pitchFamily="34" charset="0"/>
              </a:rPr>
              <a:t>Cwestiwn: </a:t>
            </a:r>
          </a:p>
          <a:p>
            <a:pPr marL="0" indent="0" algn="ctr">
              <a:buNone/>
            </a:pPr>
            <a:r>
              <a:rPr lang="cy-GB" dirty="0">
                <a:latin typeface="Arial" panose="020B0604020202020204" pitchFamily="34" charset="0"/>
                <a:cs typeface="Arial" panose="020B0604020202020204" pitchFamily="34" charset="0"/>
              </a:rPr>
              <a:t>Faint mae’n ei gymryd i gan alwminiwm gael ei ailgylchu ac ymddangos yn ôl ar y silff mewn siop? </a:t>
            </a:r>
          </a:p>
          <a:p>
            <a:pPr marL="0" indent="0" algn="ctr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cy-GB" b="1" dirty="0">
                <a:latin typeface="Arial" panose="020B0604020202020204" pitchFamily="34" charset="0"/>
                <a:cs typeface="Arial" panose="020B0604020202020204" pitchFamily="34" charset="0"/>
              </a:rPr>
              <a:t>Atebion: </a:t>
            </a:r>
          </a:p>
          <a:p>
            <a:pPr marL="0" indent="0" algn="ctr">
              <a:buNone/>
            </a:pPr>
            <a:r>
              <a:rPr lang="cy-GB" dirty="0">
                <a:latin typeface="Arial" panose="020B0604020202020204" pitchFamily="34" charset="0"/>
                <a:cs typeface="Arial" panose="020B0604020202020204" pitchFamily="34" charset="0"/>
              </a:rPr>
              <a:t>Dim ond 8 wythnos! 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43FAAA-33BF-6F24-A9F0-3FA38758137E}"/>
              </a:ext>
            </a:extLst>
          </p:cNvPr>
          <p:cNvSpPr/>
          <p:nvPr/>
        </p:nvSpPr>
        <p:spPr>
          <a:xfrm>
            <a:off x="0" y="334971"/>
            <a:ext cx="12192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Y </a:t>
            </a:r>
            <a:r>
              <a:rPr lang="en-GB" sz="5400" dirty="0" err="1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Siwrnai</a:t>
            </a:r>
            <a:r>
              <a:rPr lang="en-GB" sz="540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GB" sz="5400" dirty="0" err="1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Ailglychu</a:t>
            </a:r>
            <a:endParaRPr lang="en-GB" sz="5400" b="0" cap="none" spc="0" dirty="0">
              <a:ln w="0"/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7" name="Picture 6" descr="A green text on a white background&#10;&#10;Description automatically generated">
            <a:extLst>
              <a:ext uri="{FF2B5EF4-FFF2-40B4-BE49-F238E27FC236}">
                <a16:creationId xmlns:a16="http://schemas.microsoft.com/office/drawing/2014/main" id="{74BE38D6-A5B5-E56B-3C92-EED74B766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010" y="6339489"/>
            <a:ext cx="2415980" cy="4529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06BCC1-3441-DA60-959B-2376CE2BCC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7800" y="4174425"/>
            <a:ext cx="2286000" cy="20002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3C4328-CC05-9EE2-F5C1-C3B96193AD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4098225"/>
            <a:ext cx="2200275" cy="207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739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A6A82-4D40-03AB-6E9A-0EDA8CD610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0576" y="1709084"/>
            <a:ext cx="10515600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cy-GB" dirty="0">
                <a:latin typeface="Arial" panose="020B0604020202020204" pitchFamily="34" charset="0"/>
                <a:cs typeface="Arial" panose="020B0604020202020204" pitchFamily="34" charset="0"/>
              </a:rPr>
              <a:t>Golchwch hen boteli a chynwysyddion plastig </a:t>
            </a:r>
          </a:p>
          <a:p>
            <a:pPr marL="514350" indent="-514350">
              <a:buFont typeface="+mj-lt"/>
              <a:buAutoNum type="arabicPeriod"/>
            </a:pP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cy-GB" dirty="0">
                <a:latin typeface="Arial" panose="020B0604020202020204" pitchFamily="34" charset="0"/>
                <a:cs typeface="Arial" panose="020B0604020202020204" pitchFamily="34" charset="0"/>
              </a:rPr>
              <a:t>Gwasgwch yr eitemau i greu mwy o le yn eich cynwysyddion ailgylchu</a:t>
            </a:r>
          </a:p>
          <a:p>
            <a:pPr marL="514350" indent="-514350">
              <a:buFont typeface="+mj-lt"/>
              <a:buAutoNum type="arabicPeriod"/>
            </a:pP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cy-GB" dirty="0">
                <a:latin typeface="Arial" panose="020B0604020202020204" pitchFamily="34" charset="0"/>
                <a:cs typeface="Arial" panose="020B0604020202020204" pitchFamily="34" charset="0"/>
              </a:rPr>
              <a:t>Trefnwch y gwastraff ailgylchu yn ôl deunyddiau gwahanol </a:t>
            </a:r>
          </a:p>
          <a:p>
            <a:pPr marL="514350" indent="-514350">
              <a:buFont typeface="+mj-lt"/>
              <a:buAutoNum type="arabicPeriod"/>
            </a:pP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cy-GB" dirty="0">
                <a:latin typeface="Arial" panose="020B0604020202020204" pitchFamily="34" charset="0"/>
                <a:cs typeface="Arial" panose="020B0604020202020204" pitchFamily="34" charset="0"/>
              </a:rPr>
              <a:t>Rhowch yr eitemau yn y bin cywir</a:t>
            </a:r>
          </a:p>
          <a:p>
            <a:pPr marL="514350" indent="-514350">
              <a:buFont typeface="+mj-lt"/>
              <a:buAutoNum type="arabicPeriod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6F87C8-A33B-7D48-14A9-155AAED2AAD6}"/>
              </a:ext>
            </a:extLst>
          </p:cNvPr>
          <p:cNvSpPr/>
          <p:nvPr/>
        </p:nvSpPr>
        <p:spPr>
          <a:xfrm>
            <a:off x="0" y="334971"/>
            <a:ext cx="12192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Sut </a:t>
            </a:r>
            <a:r>
              <a:rPr lang="en-GB" sz="5400" dirty="0" err="1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gallaf</a:t>
            </a:r>
            <a:r>
              <a:rPr lang="en-GB" sz="540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GB" sz="5400" dirty="0" err="1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ailgylchu</a:t>
            </a:r>
            <a:r>
              <a:rPr lang="en-GB" sz="540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?</a:t>
            </a:r>
            <a:endParaRPr lang="en-GB" sz="5400" b="0" cap="none" spc="0" dirty="0">
              <a:ln w="0"/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4" name="Picture 13" descr="A green text on a white background&#10;&#10;Description automatically generated">
            <a:extLst>
              <a:ext uri="{FF2B5EF4-FFF2-40B4-BE49-F238E27FC236}">
                <a16:creationId xmlns:a16="http://schemas.microsoft.com/office/drawing/2014/main" id="{37487AE2-0651-4807-7DC8-D91602D6EB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010" y="6339489"/>
            <a:ext cx="2415980" cy="452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410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46300C-118B-8851-3FE5-B4DE8EF1E2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0602"/>
            <a:ext cx="10515600" cy="43130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y-GB" b="1" dirty="0">
                <a:latin typeface="Arial" panose="020B0604020202020204" pitchFamily="34" charset="0"/>
                <a:cs typeface="Arial" panose="020B0604020202020204" pitchFamily="34" charset="0"/>
              </a:rPr>
              <a:t>Beth allech chi ei wneud i ailgylchu mwy gartref? 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cy-GB" dirty="0">
                <a:latin typeface="Arial" panose="020B0604020202020204" pitchFamily="34" charset="0"/>
                <a:cs typeface="Arial" panose="020B0604020202020204" pitchFamily="34" charset="0"/>
              </a:rPr>
              <a:t>Llenwch gerdyn gweithredu drwy ysgrifennu o leiaf un cam 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cy-GB" dirty="0">
                <a:latin typeface="Arial" panose="020B0604020202020204" pitchFamily="34" charset="0"/>
                <a:cs typeface="Arial" panose="020B0604020202020204" pitchFamily="34" charset="0"/>
              </a:rPr>
              <a:t>Ewch â’r cerdyn gartref i ddangos i’ch rhieni / gofalwyr 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cy-GB" dirty="0">
                <a:latin typeface="Arial" panose="020B0604020202020204" pitchFamily="34" charset="0"/>
                <a:cs typeface="Arial" panose="020B0604020202020204" pitchFamily="34" charset="0"/>
              </a:rPr>
              <a:t>Cawn weld faint o gynnydd fydd pawb wedi’i wneud â’u camau wythnos nesaf 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CC822DB-537E-9815-6A55-C508B9D8FEF3}"/>
              </a:ext>
            </a:extLst>
          </p:cNvPr>
          <p:cNvSpPr/>
          <p:nvPr/>
        </p:nvSpPr>
        <p:spPr>
          <a:xfrm>
            <a:off x="0" y="334971"/>
            <a:ext cx="121920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800" dirty="0" err="1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Cynllun</a:t>
            </a:r>
            <a:r>
              <a:rPr lang="en-GB" sz="480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GB" sz="4800" dirty="0" err="1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Gweithredu</a:t>
            </a:r>
            <a:r>
              <a:rPr lang="en-GB" sz="480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GB" sz="4800" dirty="0" err="1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Ailgylchu</a:t>
            </a:r>
            <a:endParaRPr lang="en-GB" sz="4800" b="0" cap="none" spc="0" dirty="0">
              <a:ln w="0"/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66493E2-D18F-1999-873E-B8ABAD727C71}"/>
              </a:ext>
            </a:extLst>
          </p:cNvPr>
          <p:cNvGrpSpPr/>
          <p:nvPr/>
        </p:nvGrpSpPr>
        <p:grpSpPr>
          <a:xfrm>
            <a:off x="4053681" y="3705226"/>
            <a:ext cx="4084638" cy="2817804"/>
            <a:chOff x="4078287" y="3752850"/>
            <a:chExt cx="4035425" cy="2770179"/>
          </a:xfrm>
        </p:grpSpPr>
        <p:pic>
          <p:nvPicPr>
            <p:cNvPr id="19" name="Graphic 18" descr="Signature outline">
              <a:extLst>
                <a:ext uri="{FF2B5EF4-FFF2-40B4-BE49-F238E27FC236}">
                  <a16:creationId xmlns:a16="http://schemas.microsoft.com/office/drawing/2014/main" id="{EED65BF9-90F3-0247-F696-0BB8553609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513260" y="4908675"/>
              <a:ext cx="914400" cy="914400"/>
            </a:xfrm>
            <a:prstGeom prst="rect">
              <a:avLst/>
            </a:prstGeom>
          </p:spPr>
        </p:pic>
        <p:grpSp>
          <p:nvGrpSpPr>
            <p:cNvPr id="2" name="Group 2">
              <a:extLst>
                <a:ext uri="{FF2B5EF4-FFF2-40B4-BE49-F238E27FC236}">
                  <a16:creationId xmlns:a16="http://schemas.microsoft.com/office/drawing/2014/main" id="{82306D76-4990-EAD0-A92B-8AC3771491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78287" y="3752850"/>
              <a:ext cx="4035425" cy="2770179"/>
              <a:chOff x="105289350" y="106860975"/>
              <a:chExt cx="4412974" cy="3170583"/>
            </a:xfrm>
          </p:grpSpPr>
          <p:sp>
            <p:nvSpPr>
              <p:cNvPr id="4" name="AutoShape 3">
                <a:extLst>
                  <a:ext uri="{FF2B5EF4-FFF2-40B4-BE49-F238E27FC236}">
                    <a16:creationId xmlns:a16="http://schemas.microsoft.com/office/drawing/2014/main" id="{BDAC4BB4-23E3-FBCA-B618-DA19B988E7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289350" y="106860975"/>
                <a:ext cx="4412974" cy="3170583"/>
              </a:xfrm>
              <a:prstGeom prst="roundRect">
                <a:avLst>
                  <a:gd name="adj" fmla="val 16667"/>
                </a:avLst>
              </a:prstGeom>
              <a:noFill/>
              <a:ln w="57150" algn="ctr">
                <a:solidFill>
                  <a:srgbClr val="007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" name="Text Box 4">
                <a:extLst>
                  <a:ext uri="{FF2B5EF4-FFF2-40B4-BE49-F238E27FC236}">
                    <a16:creationId xmlns:a16="http://schemas.microsoft.com/office/drawing/2014/main" id="{10C3E82A-EB12-E338-667D-92E4B0B07F0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5765019" y="106925164"/>
                <a:ext cx="3438940" cy="3379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en-US" sz="1600" b="1" i="0" u="none" strike="noStrike" cap="none" normalizeH="0" baseline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latin typeface="Arial" panose="020B0604020202020204" pitchFamily="34" charset="0"/>
                  </a:rPr>
                  <a:t>Cerdyn</a:t>
                </a:r>
                <a:r>
                  <a:rPr kumimoji="0" lang="en-GB" altLang="en-US" sz="1600" b="1" i="0" u="none" strike="noStrike" cap="none" normalizeH="0" baseline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kumimoji="0" lang="en-GB" altLang="en-US" sz="1600" b="1" i="0" u="none" strike="noStrike" cap="none" normalizeH="0" baseline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latin typeface="Arial" panose="020B0604020202020204" pitchFamily="34" charset="0"/>
                  </a:rPr>
                  <a:t>Gweithredu</a:t>
                </a:r>
                <a:r>
                  <a:rPr kumimoji="0" lang="en-GB" altLang="en-US" sz="1600" b="1" i="0" u="none" strike="noStrike" cap="none" normalizeH="0" baseline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kumimoji="0" lang="en-GB" altLang="en-US" sz="1600" b="1" i="0" u="none" strike="noStrike" cap="none" normalizeH="0" baseline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latin typeface="Arial" panose="020B0604020202020204" pitchFamily="34" charset="0"/>
                  </a:rPr>
                  <a:t>Ailgylchu</a:t>
                </a:r>
                <a:endParaRPr kumimoji="0" lang="en-US" altLang="en-US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pic>
            <p:nvPicPr>
              <p:cNvPr id="1029" name="Picture 5">
                <a:extLst>
                  <a:ext uri="{FF2B5EF4-FFF2-40B4-BE49-F238E27FC236}">
                    <a16:creationId xmlns:a16="http://schemas.microsoft.com/office/drawing/2014/main" id="{E95BEF3E-93A8-19A1-6933-9FAD3DEE6F9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432564" y="109502109"/>
                <a:ext cx="2416816" cy="4531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  <p:sp>
            <p:nvSpPr>
              <p:cNvPr id="6" name="Text Box 6">
                <a:extLst>
                  <a:ext uri="{FF2B5EF4-FFF2-40B4-BE49-F238E27FC236}">
                    <a16:creationId xmlns:a16="http://schemas.microsoft.com/office/drawing/2014/main" id="{A304D443-81FF-8CA6-FB30-A10049F61CF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5513808" y="107263095"/>
                <a:ext cx="3962649" cy="5068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en-US" sz="11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Dysgais</a:t>
                </a:r>
                <a:r>
                  <a:rPr kumimoji="0" lang="en-GB" altLang="en-US" sz="11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 am </a:t>
                </a:r>
                <a:r>
                  <a:rPr kumimoji="0" lang="en-GB" altLang="en-US" sz="11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ailgylchu</a:t>
                </a:r>
                <a:r>
                  <a:rPr kumimoji="0" lang="en-GB" altLang="en-US" sz="11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kumimoji="0" lang="en-GB" altLang="en-US" sz="11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heddiw</a:t>
                </a:r>
                <a:r>
                  <a:rPr kumimoji="0" lang="en-GB" altLang="en-US" sz="11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.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en-US" sz="11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Un cam y </a:t>
                </a:r>
                <a:r>
                  <a:rPr kumimoji="0" lang="en-GB" altLang="en-US" sz="11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byddaf</a:t>
                </a:r>
                <a:r>
                  <a:rPr kumimoji="0" lang="en-GB" altLang="en-US" sz="11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kumimoji="0" lang="en-GB" altLang="en-US" sz="11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yn</a:t>
                </a:r>
                <a:r>
                  <a:rPr kumimoji="0" lang="en-GB" altLang="en-US" sz="11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kumimoji="0" lang="en-GB" altLang="en-US" sz="11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ei</a:t>
                </a:r>
                <a:r>
                  <a:rPr kumimoji="0" lang="en-GB" altLang="en-US" sz="11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kumimoji="0" lang="en-GB" altLang="en-US" sz="11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gymryd</a:t>
                </a:r>
                <a:r>
                  <a:rPr kumimoji="0" lang="en-GB" altLang="en-US" sz="11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kumimoji="0" lang="en-GB" altLang="en-US" sz="11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i</a:t>
                </a:r>
                <a:r>
                  <a:rPr kumimoji="0" lang="en-GB" altLang="en-US" sz="11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kumimoji="0" lang="en-GB" altLang="en-US" sz="11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ailgylchu</a:t>
                </a:r>
                <a:r>
                  <a:rPr kumimoji="0" lang="en-GB" altLang="en-US" sz="11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kumimoji="0" lang="en-GB" altLang="en-US" sz="11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mwy</a:t>
                </a:r>
                <a:r>
                  <a:rPr kumimoji="0" lang="en-GB" altLang="en-US" sz="11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kumimoji="0" lang="en-GB" altLang="en-US" sz="11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gartref</a:t>
                </a:r>
                <a:r>
                  <a:rPr kumimoji="0" lang="en-GB" altLang="en-US" sz="11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kumimoji="0" lang="en-GB" altLang="en-US" sz="11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yw</a:t>
                </a:r>
                <a:r>
                  <a:rPr kumimoji="0" lang="en-GB" altLang="en-US" sz="11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: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7" name="AutoShape 7">
                <a:extLst>
                  <a:ext uri="{FF2B5EF4-FFF2-40B4-BE49-F238E27FC236}">
                    <a16:creationId xmlns:a16="http://schemas.microsoft.com/office/drawing/2014/main" id="{7F8DFC71-6E2E-12B6-E375-A91F2FD0DA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513808" y="107859444"/>
                <a:ext cx="3962649" cy="1530594"/>
              </a:xfrm>
              <a:prstGeom prst="roundRect">
                <a:avLst>
                  <a:gd name="adj" fmla="val 16667"/>
                </a:avLst>
              </a:prstGeom>
              <a:noFill/>
              <a:ln w="28575" algn="ctr">
                <a:solidFill>
                  <a:srgbClr val="007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1989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FDD9BD5-37EB-78FE-71DE-7162FDC55A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06" y="5748064"/>
            <a:ext cx="5122052" cy="9603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BFF993-E182-4699-0CC6-87E94596F23F}"/>
              </a:ext>
            </a:extLst>
          </p:cNvPr>
          <p:cNvSpPr txBox="1"/>
          <p:nvPr/>
        </p:nvSpPr>
        <p:spPr>
          <a:xfrm>
            <a:off x="2801332" y="1018666"/>
            <a:ext cx="658933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Diolch</a:t>
            </a:r>
            <a:r>
              <a:rPr lang="en-GB" sz="9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yn</a:t>
            </a:r>
            <a:r>
              <a:rPr lang="en-GB" sz="9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fawr</a:t>
            </a:r>
            <a:r>
              <a:rPr lang="en-GB" sz="9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iawn</a:t>
            </a:r>
            <a:r>
              <a:rPr lang="en-GB" sz="9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9005587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EB1FD-91AA-F7F4-B926-42ADB97DD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18072"/>
            <a:ext cx="12192000" cy="724238"/>
          </a:xfrm>
        </p:spPr>
        <p:txBody>
          <a:bodyPr/>
          <a:lstStyle/>
          <a:p>
            <a:pPr algn="ctr"/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Beth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yw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ystyr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‘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ailgylchu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’?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FEA405-4288-9171-0236-893FB9AFDC1B}"/>
              </a:ext>
            </a:extLst>
          </p:cNvPr>
          <p:cNvSpPr/>
          <p:nvPr/>
        </p:nvSpPr>
        <p:spPr>
          <a:xfrm>
            <a:off x="0" y="334971"/>
            <a:ext cx="12192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dirty="0" err="1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Ailgylchu</a:t>
            </a:r>
            <a:endParaRPr lang="en-GB" sz="5400" b="0" cap="none" spc="0" dirty="0">
              <a:ln w="0"/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423423-D860-A492-2C19-613466CED2F6}"/>
              </a:ext>
            </a:extLst>
          </p:cNvPr>
          <p:cNvSpPr txBox="1"/>
          <p:nvPr/>
        </p:nvSpPr>
        <p:spPr>
          <a:xfrm>
            <a:off x="0" y="5027278"/>
            <a:ext cx="12192000" cy="1093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y-GB" sz="2800" kern="1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Os ydych chi’n gweld y symbol yma ar becynnau, mae’n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y-GB" sz="2800" kern="1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golygu bod gwybodaeth am ailgylchu’r eitem </a:t>
            </a:r>
            <a:endParaRPr lang="en-GB" sz="24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Green Swoosh.png">
            <a:extLst>
              <a:ext uri="{FF2B5EF4-FFF2-40B4-BE49-F238E27FC236}">
                <a16:creationId xmlns:a16="http://schemas.microsoft.com/office/drawing/2014/main" id="{2EFA1BA1-7AF0-CA60-5C19-A523FD2C613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19936" y="3865545"/>
            <a:ext cx="1152128" cy="10019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CA2A35-D11C-5F96-66D5-05E79200E143}"/>
              </a:ext>
            </a:extLst>
          </p:cNvPr>
          <p:cNvSpPr txBox="1"/>
          <p:nvPr/>
        </p:nvSpPr>
        <p:spPr>
          <a:xfrm>
            <a:off x="0" y="2302081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y-GB" sz="2800" dirty="0">
                <a:latin typeface="Arial" panose="020B0604020202020204" pitchFamily="34" charset="0"/>
                <a:cs typeface="Arial" panose="020B0604020202020204" pitchFamily="34" charset="0"/>
              </a:rPr>
              <a:t>Mae ailgylchu eitem yn golygu defnyddio’r eitem i greu rhywbeth newydd. 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7A43C02-E7A7-86BD-8266-C21F4A1ECC10}"/>
              </a:ext>
            </a:extLst>
          </p:cNvPr>
          <p:cNvSpPr txBox="1">
            <a:spLocks/>
          </p:cNvSpPr>
          <p:nvPr/>
        </p:nvSpPr>
        <p:spPr>
          <a:xfrm>
            <a:off x="0" y="3061422"/>
            <a:ext cx="12192000" cy="7242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y-GB" sz="3600" b="1" dirty="0">
                <a:latin typeface="Arial" panose="020B0604020202020204" pitchFamily="34" charset="0"/>
                <a:cs typeface="Arial" panose="020B0604020202020204" pitchFamily="34" charset="0"/>
              </a:rPr>
              <a:t>A ydych chi wedi gweld y symbol yma o’r blaen? </a:t>
            </a:r>
            <a:endParaRPr lang="en-GB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A green text on a white background&#10;&#10;Description automatically generated">
            <a:extLst>
              <a:ext uri="{FF2B5EF4-FFF2-40B4-BE49-F238E27FC236}">
                <a16:creationId xmlns:a16="http://schemas.microsoft.com/office/drawing/2014/main" id="{9AE52F4A-2EB1-8688-EE82-C6324F1467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010" y="6339489"/>
            <a:ext cx="2415980" cy="452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A green text on a white background&#10;&#10;Description automatically generated">
            <a:extLst>
              <a:ext uri="{FF2B5EF4-FFF2-40B4-BE49-F238E27FC236}">
                <a16:creationId xmlns:a16="http://schemas.microsoft.com/office/drawing/2014/main" id="{BDE6A7F4-1BA2-583E-DCA1-4EE57D8C2C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010" y="6339489"/>
            <a:ext cx="2415980" cy="45299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803515A-AE82-08D8-EEA4-552EEDEFFA67}"/>
              </a:ext>
            </a:extLst>
          </p:cNvPr>
          <p:cNvSpPr/>
          <p:nvPr/>
        </p:nvSpPr>
        <p:spPr>
          <a:xfrm>
            <a:off x="0" y="334971"/>
            <a:ext cx="121920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Beth </a:t>
            </a:r>
            <a:r>
              <a:rPr lang="en-GB" sz="4400" dirty="0" err="1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yw’r</a:t>
            </a:r>
            <a:r>
              <a:rPr lang="en-GB" sz="440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GB" sz="4400" dirty="0" err="1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rhesymau</a:t>
            </a:r>
            <a:r>
              <a:rPr lang="en-GB" sz="440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GB" sz="4400" dirty="0" err="1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dros</a:t>
            </a:r>
            <a:r>
              <a:rPr lang="en-GB" sz="440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GB" sz="4400" dirty="0" err="1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ailgylchu</a:t>
            </a:r>
            <a:r>
              <a:rPr lang="en-GB" sz="440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?</a:t>
            </a:r>
            <a:endParaRPr lang="en-GB" sz="4400" b="0" cap="none" spc="0" dirty="0">
              <a:ln w="0"/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72FBC3A-9243-50F1-997B-68790ECDCC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5425" y="1471612"/>
            <a:ext cx="3500437" cy="2100262"/>
          </a:xfrm>
          <a:prstGeom prst="rect">
            <a:avLst/>
          </a:prstGeom>
          <a:ln w="38100" cap="rnd" cmpd="sng">
            <a:solidFill>
              <a:schemeClr val="accent1"/>
            </a:solidFill>
            <a:round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22FD8F6-38FA-1A10-D843-C1B62D8F66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5425" y="3975687"/>
            <a:ext cx="3500436" cy="2333624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0FD44B-CE2C-96D0-8B98-B097CC7649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6140" y="3975687"/>
            <a:ext cx="3509001" cy="2333623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764E7D5-3652-F02F-8DDB-767A711714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6140" y="1471612"/>
            <a:ext cx="3500436" cy="2100261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5BF5E6-D92F-6B90-805F-100FAA42F3C8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95424" y="1471612"/>
            <a:ext cx="3500437" cy="2100262"/>
          </a:xfrm>
          <a:prstGeom prst="rect">
            <a:avLst/>
          </a:prstGeom>
          <a:ln w="38100" cap="rnd" cmpd="sng">
            <a:solidFill>
              <a:schemeClr val="accent1"/>
            </a:solidFill>
            <a:round/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8BE2B6F-F174-D580-6D85-D7A240F87CC4}"/>
              </a:ext>
            </a:extLst>
          </p:cNvPr>
          <p:cNvSpPr txBox="1"/>
          <p:nvPr/>
        </p:nvSpPr>
        <p:spPr>
          <a:xfrm>
            <a:off x="1985852" y="1904336"/>
            <a:ext cx="25195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Arbed</a:t>
            </a:r>
            <a:r>
              <a:rPr lang="en-GB" sz="3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adnoddau</a:t>
            </a:r>
            <a:endParaRPr lang="en-GB" sz="36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ACA935B-9F19-5F81-B780-363913C11C7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204705" y="1471612"/>
            <a:ext cx="3500436" cy="2100261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85B15CE-EAEC-4CB8-288B-8D9E05909553}"/>
              </a:ext>
            </a:extLst>
          </p:cNvPr>
          <p:cNvSpPr txBox="1"/>
          <p:nvPr/>
        </p:nvSpPr>
        <p:spPr>
          <a:xfrm>
            <a:off x="7695133" y="1899725"/>
            <a:ext cx="25195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Arbed</a:t>
            </a:r>
            <a:r>
              <a:rPr lang="en-GB" sz="3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GB" sz="36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ynni</a:t>
            </a:r>
            <a:endParaRPr lang="en-GB" sz="36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EA35021-67F2-39C7-5F0E-9C8D041F033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482095" y="3975687"/>
            <a:ext cx="3500436" cy="2333624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B993448F-2175-4A9A-F848-99CA94887C85}"/>
              </a:ext>
            </a:extLst>
          </p:cNvPr>
          <p:cNvSpPr txBox="1"/>
          <p:nvPr/>
        </p:nvSpPr>
        <p:spPr>
          <a:xfrm>
            <a:off x="1765409" y="4265333"/>
            <a:ext cx="29338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Gofalu</a:t>
            </a:r>
            <a:r>
              <a:rPr lang="en-GB" sz="3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GB" sz="3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 </a:t>
            </a:r>
            <a:r>
              <a:rPr lang="en-GB" sz="36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GB" sz="3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amgylchedd</a:t>
            </a:r>
            <a:endParaRPr lang="en-GB" sz="36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CDD171C5-4DFD-9F44-40AC-B42E5E55331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96140" y="3975685"/>
            <a:ext cx="3509001" cy="2333623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EDF6C2B-7315-BBF9-1A68-F26C9C4C36D3}"/>
              </a:ext>
            </a:extLst>
          </p:cNvPr>
          <p:cNvSpPr txBox="1"/>
          <p:nvPr/>
        </p:nvSpPr>
        <p:spPr>
          <a:xfrm>
            <a:off x="7204705" y="3999986"/>
            <a:ext cx="349187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Lleihau’r</a:t>
            </a:r>
            <a:r>
              <a:rPr lang="en-GB" sz="3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gwastraff</a:t>
            </a:r>
            <a:r>
              <a:rPr lang="en-GB" sz="3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sy’n</a:t>
            </a:r>
            <a:r>
              <a:rPr lang="en-GB" sz="3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mynd</a:t>
            </a:r>
            <a:r>
              <a:rPr lang="en-GB" sz="3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en-GB" sz="3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safleoedd</a:t>
            </a:r>
            <a:r>
              <a:rPr lang="en-GB" sz="3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tirlenwi</a:t>
            </a:r>
            <a:r>
              <a:rPr lang="en-GB" sz="3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neu’n</a:t>
            </a:r>
            <a:r>
              <a:rPr lang="en-GB" sz="3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cael</a:t>
            </a:r>
            <a:r>
              <a:rPr lang="en-GB" sz="3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</a:t>
            </a:r>
            <a:r>
              <a:rPr lang="en-GB" sz="3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lloshi</a:t>
            </a:r>
            <a:endParaRPr lang="en-GB" sz="30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792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7" grpId="0"/>
      <p:bldP spid="29" grpId="0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green text on a white background&#10;&#10;Description automatically generated">
            <a:extLst>
              <a:ext uri="{FF2B5EF4-FFF2-40B4-BE49-F238E27FC236}">
                <a16:creationId xmlns:a16="http://schemas.microsoft.com/office/drawing/2014/main" id="{354536FC-B7F5-5E2C-26FE-ABA293D822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010" y="6339489"/>
            <a:ext cx="2415980" cy="45299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1203CC6-D249-344D-7C7E-97F74F038DDC}"/>
              </a:ext>
            </a:extLst>
          </p:cNvPr>
          <p:cNvSpPr txBox="1"/>
          <p:nvPr/>
        </p:nvSpPr>
        <p:spPr>
          <a:xfrm>
            <a:off x="0" y="1302608"/>
            <a:ext cx="121919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Fe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ddylech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fod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y-GB" sz="2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â biniau a chynwysyddion ailgylchu eich hunain gartref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dirty="0"/>
          </a:p>
          <a:p>
            <a:pPr algn="ctr"/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F217B62-71A1-CD4A-73D8-3525A00E2A8A}"/>
              </a:ext>
            </a:extLst>
          </p:cNvPr>
          <p:cNvSpPr/>
          <p:nvPr/>
        </p:nvSpPr>
        <p:spPr>
          <a:xfrm>
            <a:off x="0" y="334971"/>
            <a:ext cx="121920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80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Beth </a:t>
            </a:r>
            <a:r>
              <a:rPr lang="en-GB" sz="4800" dirty="0" err="1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ydw</a:t>
            </a:r>
            <a:r>
              <a:rPr lang="en-GB" sz="480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GB" sz="4800" dirty="0" err="1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i’n</a:t>
            </a:r>
            <a:r>
              <a:rPr lang="en-GB" sz="480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GB" sz="4800" dirty="0" err="1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gallu</a:t>
            </a:r>
            <a:r>
              <a:rPr lang="en-GB" sz="480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GB" sz="4800" dirty="0" err="1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ei</a:t>
            </a:r>
            <a:r>
              <a:rPr lang="en-GB" sz="480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GB" sz="4800" dirty="0" err="1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ailgylchu</a:t>
            </a:r>
            <a:r>
              <a:rPr lang="en-GB" sz="480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?</a:t>
            </a:r>
            <a:endParaRPr lang="en-GB" sz="4800" b="0" cap="none" spc="0" dirty="0">
              <a:ln w="0"/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55AE02-2B55-6D9A-F321-E775960A45FE}"/>
              </a:ext>
            </a:extLst>
          </p:cNvPr>
          <p:cNvSpPr txBox="1"/>
          <p:nvPr/>
        </p:nvSpPr>
        <p:spPr>
          <a:xfrm>
            <a:off x="461478" y="1949148"/>
            <a:ext cx="50701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Gallwch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ailgylchu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A767D5-904D-6154-848E-425791716B94}"/>
              </a:ext>
            </a:extLst>
          </p:cNvPr>
          <p:cNvSpPr txBox="1"/>
          <p:nvPr/>
        </p:nvSpPr>
        <p:spPr>
          <a:xfrm>
            <a:off x="0" y="5411957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y-GB" sz="2800" dirty="0">
                <a:latin typeface="Arial" panose="020B0604020202020204" pitchFamily="34" charset="0"/>
                <a:cs typeface="Arial" panose="020B0604020202020204" pitchFamily="34" charset="0"/>
              </a:rPr>
              <a:t>A fedrwch chi feddwl am bethau yr ydych yn eu </a:t>
            </a:r>
          </a:p>
          <a:p>
            <a:pPr algn="ctr"/>
            <a:r>
              <a:rPr lang="cy-GB" sz="2800" dirty="0">
                <a:latin typeface="Arial" panose="020B0604020202020204" pitchFamily="34" charset="0"/>
                <a:cs typeface="Arial" panose="020B0604020202020204" pitchFamily="34" charset="0"/>
              </a:rPr>
              <a:t>taflu a gaiff eu creu o’r deunyddiau hyn? 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 descr="A blue sign with white text&#10;&#10;Description automatically generated">
            <a:extLst>
              <a:ext uri="{FF2B5EF4-FFF2-40B4-BE49-F238E27FC236}">
                <a16:creationId xmlns:a16="http://schemas.microsoft.com/office/drawing/2014/main" id="{BED437CF-2804-3737-7C36-02C2871AB8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22"/>
          <a:stretch/>
        </p:blipFill>
        <p:spPr>
          <a:xfrm>
            <a:off x="1213344" y="2854106"/>
            <a:ext cx="1558967" cy="2363477"/>
          </a:xfrm>
          <a:prstGeom prst="rect">
            <a:avLst/>
          </a:prstGeom>
        </p:spPr>
      </p:pic>
      <p:pic>
        <p:nvPicPr>
          <p:cNvPr id="17" name="Picture 16" descr="A close-up of several bottles&#10;&#10;Description automatically generated">
            <a:extLst>
              <a:ext uri="{FF2B5EF4-FFF2-40B4-BE49-F238E27FC236}">
                <a16:creationId xmlns:a16="http://schemas.microsoft.com/office/drawing/2014/main" id="{DBC3398F-155D-5FC6-AC2D-D6187C126B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53"/>
          <a:stretch/>
        </p:blipFill>
        <p:spPr>
          <a:xfrm>
            <a:off x="3206181" y="2841321"/>
            <a:ext cx="1584174" cy="2376263"/>
          </a:xfrm>
          <a:prstGeom prst="rect">
            <a:avLst/>
          </a:prstGeom>
        </p:spPr>
      </p:pic>
      <p:pic>
        <p:nvPicPr>
          <p:cNvPr id="19" name="Picture 18" descr="A group of cans with text&#10;&#10;Description automatically generated">
            <a:extLst>
              <a:ext uri="{FF2B5EF4-FFF2-40B4-BE49-F238E27FC236}">
                <a16:creationId xmlns:a16="http://schemas.microsoft.com/office/drawing/2014/main" id="{5AEFDC9D-6702-A78F-1ED0-76621EB06C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219" y="2855253"/>
            <a:ext cx="1584174" cy="2366975"/>
          </a:xfrm>
          <a:prstGeom prst="rect">
            <a:avLst/>
          </a:prstGeom>
        </p:spPr>
      </p:pic>
      <p:pic>
        <p:nvPicPr>
          <p:cNvPr id="21" name="Picture 20" descr="A red and white sign with bottles&#10;&#10;Description automatically generated">
            <a:extLst>
              <a:ext uri="{FF2B5EF4-FFF2-40B4-BE49-F238E27FC236}">
                <a16:creationId xmlns:a16="http://schemas.microsoft.com/office/drawing/2014/main" id="{A02C7C03-EBCA-0F59-18F3-83DF7E5064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257" y="2859898"/>
            <a:ext cx="1584175" cy="2366975"/>
          </a:xfrm>
          <a:prstGeom prst="rect">
            <a:avLst/>
          </a:prstGeom>
        </p:spPr>
      </p:pic>
      <p:pic>
        <p:nvPicPr>
          <p:cNvPr id="23" name="Picture 22" descr="A green sign with a banana and chicken leg&#10;&#10;Description automatically generated">
            <a:extLst>
              <a:ext uri="{FF2B5EF4-FFF2-40B4-BE49-F238E27FC236}">
                <a16:creationId xmlns:a16="http://schemas.microsoft.com/office/drawing/2014/main" id="{391794CA-B279-F563-6487-D76F32132A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295" y="2850611"/>
            <a:ext cx="1584174" cy="2376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668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619380-6E37-9E1D-6DCE-6E6E564758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73664"/>
            <a:ext cx="12192000" cy="523128"/>
          </a:xfrm>
        </p:spPr>
        <p:txBody>
          <a:bodyPr/>
          <a:lstStyle/>
          <a:p>
            <a:pPr marL="0" indent="0" algn="ctr">
              <a:buNone/>
            </a:pP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Gallwch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hefyd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ailgylchu’r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eitemau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hyn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gartref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2" name="Picture 11" descr="A green text on a white background&#10;&#10;Description automatically generated">
            <a:extLst>
              <a:ext uri="{FF2B5EF4-FFF2-40B4-BE49-F238E27FC236}">
                <a16:creationId xmlns:a16="http://schemas.microsoft.com/office/drawing/2014/main" id="{3A98B71C-D36C-409C-1144-7E52141FAA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010" y="6339489"/>
            <a:ext cx="2415980" cy="45299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5A9865C-57C0-F3A0-6A77-E430674915DB}"/>
              </a:ext>
            </a:extLst>
          </p:cNvPr>
          <p:cNvSpPr/>
          <p:nvPr/>
        </p:nvSpPr>
        <p:spPr>
          <a:xfrm>
            <a:off x="0" y="334971"/>
            <a:ext cx="121920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80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Beth </a:t>
            </a:r>
            <a:r>
              <a:rPr lang="en-GB" sz="4800" dirty="0" err="1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ydw</a:t>
            </a:r>
            <a:r>
              <a:rPr lang="en-GB" sz="480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GB" sz="4800" dirty="0" err="1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i’n</a:t>
            </a:r>
            <a:r>
              <a:rPr lang="en-GB" sz="480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GB" sz="4800" dirty="0" err="1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gallu</a:t>
            </a:r>
            <a:r>
              <a:rPr lang="en-GB" sz="480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GB" sz="4800" dirty="0" err="1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ei</a:t>
            </a:r>
            <a:r>
              <a:rPr lang="en-GB" sz="480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GB" sz="4800" dirty="0" err="1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ailgylchu</a:t>
            </a:r>
            <a:r>
              <a:rPr lang="en-GB" sz="480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?</a:t>
            </a:r>
            <a:endParaRPr lang="en-GB" sz="4800" b="0" cap="none" spc="0" dirty="0">
              <a:ln w="0"/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1" name="Picture 10" descr="A pink rectangle with a white outline of a battery&#10;&#10;Description automatically generated">
            <a:extLst>
              <a:ext uri="{FF2B5EF4-FFF2-40B4-BE49-F238E27FC236}">
                <a16:creationId xmlns:a16="http://schemas.microsoft.com/office/drawing/2014/main" id="{12764A2E-1783-1506-85D1-A9CB0DBD0A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061" y="2471199"/>
            <a:ext cx="1891846" cy="2813137"/>
          </a:xfrm>
          <a:prstGeom prst="rect">
            <a:avLst/>
          </a:prstGeom>
        </p:spPr>
      </p:pic>
      <p:pic>
        <p:nvPicPr>
          <p:cNvPr id="14" name="Picture 13" descr="A white can with a lid&#10;&#10;Description automatically generated">
            <a:extLst>
              <a:ext uri="{FF2B5EF4-FFF2-40B4-BE49-F238E27FC236}">
                <a16:creationId xmlns:a16="http://schemas.microsoft.com/office/drawing/2014/main" id="{77FE79B1-FEBC-938D-BFD8-21F0B98913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909" y="2479037"/>
            <a:ext cx="1891847" cy="2805299"/>
          </a:xfrm>
          <a:prstGeom prst="rect">
            <a:avLst/>
          </a:prstGeom>
        </p:spPr>
      </p:pic>
      <p:pic>
        <p:nvPicPr>
          <p:cNvPr id="16" name="Picture 15" descr="A white rectangular object on an orange background&#10;&#10;Description automatically generated">
            <a:extLst>
              <a:ext uri="{FF2B5EF4-FFF2-40B4-BE49-F238E27FC236}">
                <a16:creationId xmlns:a16="http://schemas.microsoft.com/office/drawing/2014/main" id="{A920204F-F255-9A59-8ABA-8FB6DB40A2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758" y="2479037"/>
            <a:ext cx="1870199" cy="2805299"/>
          </a:xfrm>
          <a:prstGeom prst="rect">
            <a:avLst/>
          </a:prstGeom>
        </p:spPr>
      </p:pic>
      <p:pic>
        <p:nvPicPr>
          <p:cNvPr id="18" name="Picture 17" descr="A white outline of a group of plastic containers&#10;&#10;Description automatically generated">
            <a:extLst>
              <a:ext uri="{FF2B5EF4-FFF2-40B4-BE49-F238E27FC236}">
                <a16:creationId xmlns:a16="http://schemas.microsoft.com/office/drawing/2014/main" id="{D0DA4210-F053-D609-1E0C-69926B903C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959" y="2471198"/>
            <a:ext cx="1870200" cy="2813137"/>
          </a:xfrm>
          <a:prstGeom prst="rect">
            <a:avLst/>
          </a:prstGeom>
        </p:spPr>
      </p:pic>
      <p:pic>
        <p:nvPicPr>
          <p:cNvPr id="20" name="Picture 19" descr="A close-up of a container&#10;&#10;Description automatically generated">
            <a:extLst>
              <a:ext uri="{FF2B5EF4-FFF2-40B4-BE49-F238E27FC236}">
                <a16:creationId xmlns:a16="http://schemas.microsoft.com/office/drawing/2014/main" id="{048B28F3-735F-427A-6657-2E8F362FE1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160" y="2471198"/>
            <a:ext cx="1870200" cy="2807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571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5A4956-6D58-E1E8-5B32-5CB0D6D970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173" y="1124411"/>
            <a:ext cx="10652785" cy="544157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y-GB" b="1" dirty="0">
                <a:latin typeface="Arial" panose="020B0604020202020204" pitchFamily="34" charset="0"/>
                <a:cs typeface="Arial" panose="020B0604020202020204" pitchFamily="34" charset="0"/>
              </a:rPr>
              <a:t>A fedrwch chi nodi eitemau y gallwch eu hailgylchu o amgylch y cartref? 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cy-GB" dirty="0">
                <a:latin typeface="Arial" panose="020B0604020202020204" pitchFamily="34" charset="0"/>
                <a:cs typeface="Arial" panose="020B0604020202020204" pitchFamily="34" charset="0"/>
              </a:rPr>
              <a:t>Caiff y dosbarth ei rannu i ddau grŵp 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cy-GB" dirty="0">
                <a:latin typeface="Arial" panose="020B0604020202020204" pitchFamily="34" charset="0"/>
                <a:cs typeface="Arial" panose="020B0604020202020204" pitchFamily="34" charset="0"/>
              </a:rPr>
              <a:t>Bydd llun o ystafell yn ymddangos ar y sgrin  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cy-GB" dirty="0">
                <a:latin typeface="Arial" panose="020B0604020202020204" pitchFamily="34" charset="0"/>
                <a:cs typeface="Arial" panose="020B0604020202020204" pitchFamily="34" charset="0"/>
              </a:rPr>
              <a:t>Bydd pob grŵp yn nodi gymaint o eitemau â phosibl y gellir eu hailgylchu yn ogystal â’r deunydd a ddefnyddiwyd i’w creu e.e. potel siampŵ, plastig. 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cy-GB" dirty="0">
                <a:latin typeface="Arial" panose="020B0604020202020204" pitchFamily="34" charset="0"/>
                <a:cs typeface="Arial" panose="020B0604020202020204" pitchFamily="34" charset="0"/>
              </a:rPr>
              <a:t>Bydd gennych 1 munud ym mhob ystafell 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cy-GB" dirty="0">
                <a:latin typeface="Arial" panose="020B0604020202020204" pitchFamily="34" charset="0"/>
                <a:cs typeface="Arial" panose="020B0604020202020204" pitchFamily="34" charset="0"/>
              </a:rPr>
              <a:t>Ceir un pwynt ar gyfer bob ystafell i’r grŵp sydd â’r mwyaf o’r atebion cywir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cy-GB" dirty="0">
                <a:latin typeface="Arial" panose="020B0604020202020204" pitchFamily="34" charset="0"/>
                <a:cs typeface="Arial" panose="020B0604020202020204" pitchFamily="34" charset="0"/>
              </a:rPr>
              <a:t>Y grŵp sydd â’r nifer uchaf o bwyntiau ar y diwedd sy’n ennill</a:t>
            </a:r>
            <a:endParaRPr lang="en-GB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GB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Barod</a:t>
            </a:r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GB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Dyma</a:t>
            </a:r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5F0ADC-ABD7-4C89-76C3-F1B573C28123}"/>
              </a:ext>
            </a:extLst>
          </p:cNvPr>
          <p:cNvSpPr/>
          <p:nvPr/>
        </p:nvSpPr>
        <p:spPr>
          <a:xfrm>
            <a:off x="0" y="334971"/>
            <a:ext cx="121920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GÊM: Beth </a:t>
            </a:r>
            <a:r>
              <a:rPr lang="en-GB" sz="4400" dirty="0" err="1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ydw</a:t>
            </a:r>
            <a:r>
              <a:rPr lang="en-GB" sz="440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GB" sz="4400" dirty="0" err="1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i’n</a:t>
            </a:r>
            <a:r>
              <a:rPr lang="en-GB" sz="440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GB" sz="4400" dirty="0" err="1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gallu</a:t>
            </a:r>
            <a:r>
              <a:rPr lang="en-GB" sz="440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GB" sz="4400" dirty="0" err="1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ei</a:t>
            </a:r>
            <a:r>
              <a:rPr lang="en-GB" sz="440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GB" sz="4400" dirty="0" err="1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ailgylchu</a:t>
            </a:r>
            <a:r>
              <a:rPr lang="en-GB" sz="440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?</a:t>
            </a:r>
            <a:endParaRPr lang="en-GB" sz="4400" b="0" cap="none" spc="0" dirty="0">
              <a:ln w="0"/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7" name="Picture 6" descr="A green text on a white background&#10;&#10;Description automatically generated">
            <a:extLst>
              <a:ext uri="{FF2B5EF4-FFF2-40B4-BE49-F238E27FC236}">
                <a16:creationId xmlns:a16="http://schemas.microsoft.com/office/drawing/2014/main" id="{43B27034-E7A8-5887-5F42-23FA634FFF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010" y="6339489"/>
            <a:ext cx="2415980" cy="452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770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497F5-49CA-77E3-4C70-FEE521365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5" descr="Bathroom.png">
            <a:extLst>
              <a:ext uri="{FF2B5EF4-FFF2-40B4-BE49-F238E27FC236}">
                <a16:creationId xmlns:a16="http://schemas.microsoft.com/office/drawing/2014/main" id="{6B69FBC0-D082-BB9A-A679-74B9B19B03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3492"/>
          <a:stretch>
            <a:fillRect/>
          </a:stretch>
        </p:blipFill>
        <p:spPr>
          <a:xfrm>
            <a:off x="0" y="1"/>
            <a:ext cx="12192000" cy="685800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919F63-5969-B0E1-E388-EB34B95AFD39}"/>
              </a:ext>
            </a:extLst>
          </p:cNvPr>
          <p:cNvSpPr txBox="1"/>
          <p:nvPr/>
        </p:nvSpPr>
        <p:spPr>
          <a:xfrm>
            <a:off x="3491438" y="192969"/>
            <a:ext cx="52091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Ystafell</a:t>
            </a:r>
            <a:r>
              <a:rPr lang="en-GB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Ymolchi</a:t>
            </a:r>
            <a:endParaRPr lang="en-GB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7073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Living Room.png">
            <a:extLst>
              <a:ext uri="{FF2B5EF4-FFF2-40B4-BE49-F238E27FC236}">
                <a16:creationId xmlns:a16="http://schemas.microsoft.com/office/drawing/2014/main" id="{2A08E51E-B498-8FED-48A1-B075968F79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F36295-111C-1233-B27F-593BA1FFFD5F}"/>
              </a:ext>
            </a:extLst>
          </p:cNvPr>
          <p:cNvSpPr txBox="1"/>
          <p:nvPr/>
        </p:nvSpPr>
        <p:spPr>
          <a:xfrm>
            <a:off x="0" y="216815"/>
            <a:ext cx="121904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Ystafell</a:t>
            </a:r>
            <a:r>
              <a:rPr lang="en-GB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Fyw</a:t>
            </a:r>
            <a:endParaRPr lang="en-GB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48030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Bedroom.png">
            <a:extLst>
              <a:ext uri="{FF2B5EF4-FFF2-40B4-BE49-F238E27FC236}">
                <a16:creationId xmlns:a16="http://schemas.microsoft.com/office/drawing/2014/main" id="{762DB89E-FD22-659B-2BE8-2E95474CFA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426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4F9FB3-B905-7D4A-3050-7785C86596A5}"/>
              </a:ext>
            </a:extLst>
          </p:cNvPr>
          <p:cNvSpPr txBox="1"/>
          <p:nvPr/>
        </p:nvSpPr>
        <p:spPr>
          <a:xfrm>
            <a:off x="20" y="171907"/>
            <a:ext cx="121919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Ystafell</a:t>
            </a:r>
            <a:r>
              <a:rPr lang="en-GB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Wely</a:t>
            </a:r>
            <a:endParaRPr lang="en-GB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6913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406</TotalTime>
  <Words>446</Words>
  <Application>Microsoft Office PowerPoint</Application>
  <PresentationFormat>Widescreen</PresentationFormat>
  <Paragraphs>63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Arial Black</vt:lpstr>
      <vt:lpstr>Calibri</vt:lpstr>
      <vt:lpstr>Calibri Light</vt:lpstr>
      <vt:lpstr>Office Theme</vt:lpstr>
      <vt:lpstr>PowerPoint Presentation</vt:lpstr>
      <vt:lpstr>Beth yw ystyr ‘ailgylchu’?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Flintshire County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Abby Taylor</dc:creator>
  <cp:lastModifiedBy>Abby Taylor</cp:lastModifiedBy>
  <cp:revision>6</cp:revision>
  <dcterms:created xsi:type="dcterms:W3CDTF">2024-05-17T10:19:22Z</dcterms:created>
  <dcterms:modified xsi:type="dcterms:W3CDTF">2024-07-10T07:49:33Z</dcterms:modified>
</cp:coreProperties>
</file>