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</p:sldMasterIdLst>
  <p:notesMasterIdLst>
    <p:notesMasterId r:id="rId19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70" r:id="rId12"/>
    <p:sldId id="271" r:id="rId13"/>
    <p:sldId id="272" r:id="rId14"/>
    <p:sldId id="273" r:id="rId15"/>
    <p:sldId id="267" r:id="rId16"/>
    <p:sldId id="268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53"/>
    <a:srgbClr val="8A1146"/>
    <a:srgbClr val="B94FFB"/>
    <a:srgbClr val="9A05F5"/>
    <a:srgbClr val="E012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340" autoAdjust="0"/>
  </p:normalViewPr>
  <p:slideViewPr>
    <p:cSldViewPr snapToGrid="0" snapToObjects="1">
      <p:cViewPr varScale="1">
        <p:scale>
          <a:sx n="119" d="100"/>
          <a:sy n="119" d="100"/>
        </p:scale>
        <p:origin x="1416" y="114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2CE06-5F3A-4BF0-81FE-4CEA245549DF}" type="datetimeFigureOut">
              <a:rPr lang="en-GB" smtClean="0"/>
              <a:t>29/09/2025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914AF-A90A-4A96-8B74-9D493425A2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166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100" dirty="0"/>
              <a:t>Image: University of North Carolina (2025). Explore local and global issues| Calculating Carbon Footprints. Available at: https://iste.web.unc.edu/activity/calculating-carbon-footprints-3-12/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1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/>
              <a:t>Image: University of North Carolina (2025). Explore local and global issues| Calculating Carbon Footprints. Available at: https://iste.web.unc.edu/activity/calculating-carbon-footprints-3-12/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2695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Video: This video is in the public domain and can be found at https://commons.wikimedia.org/wiki/File:Carbon_Footprint_simple-explanation_EN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n-GB"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Source: https://footprint.wwf.org.uk/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66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Video: Science Museum. (2022). What is Climate Change and What Causes it? - https://www.youtube.com/watch?v=h7PECxo5MSo</a:t>
            </a:r>
          </a:p>
          <a:p>
            <a:r>
              <a:rPr lang="en-GB" dirty="0"/>
              <a:t>Image: Microsoft Office Stock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002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Climate Change. [https://www.who.int/news-room/fact-sheets/detail/climate-change-and-health ]: World Health Organization; [2023]. Licence: CC BY-NC-SA 3.0 IGO.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794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Image: This image is in the public domain and can be found at https://commons.wikimedia.org/wiki/File:Carbon_footprint_icon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C914AF-A90A-4A96-8B74-9D493425A28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2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69278"/>
            <a:ext cx="6858000" cy="2387600"/>
          </a:xfrm>
        </p:spPr>
        <p:txBody>
          <a:bodyPr anchor="b">
            <a:normAutofit/>
          </a:bodyPr>
          <a:lstStyle>
            <a:lvl1pPr algn="ctr">
              <a:defRPr sz="58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12233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8A114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592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2469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92969"/>
            <a:ext cx="78867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0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3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816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214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198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53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01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A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10D9-9766-4280-AF45-7963BCE783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06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44" y="6437990"/>
            <a:ext cx="5959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DAA92-1E48-4BCD-8E00-9348F701B826}" type="slidenum">
              <a:rPr lang="en-GB" smtClean="0"/>
              <a:t>‹#›</a:t>
            </a:fld>
            <a:endParaRPr lang="en-GB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5408086"/>
            <a:ext cx="9144000" cy="1369304"/>
            <a:chOff x="0" y="5293788"/>
            <a:chExt cx="9156700" cy="1369304"/>
          </a:xfrm>
        </p:grpSpPr>
        <p:pic>
          <p:nvPicPr>
            <p:cNvPr id="8" name="Picture 7" descr="Grey swoosh.eps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788"/>
              <a:ext cx="9156700" cy="1046074"/>
            </a:xfrm>
            <a:prstGeom prst="rect">
              <a:avLst/>
            </a:prstGeom>
          </p:spPr>
        </p:pic>
        <p:pic>
          <p:nvPicPr>
            <p:cNvPr id="9" name="Picture 8" descr="Flintshire CC • cmyk.eps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6091" y="6036794"/>
              <a:ext cx="1397825" cy="626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515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60" r:id="rId7"/>
    <p:sldLayoutId id="2147483661" r:id="rId8"/>
    <p:sldLayoutId id="2147483651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pload.wikimedia.org/wikipedia/commons/7/79/Carbon_Footprint_simple-explanation_EN.web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ourworldindata.org/co2/country/united-kingdo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7PECxo5MS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DC5CB55-5F60-489C-BC3D-3A67FF0D7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45" y="1745143"/>
            <a:ext cx="5051570" cy="336771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462588F-DDD7-47FC-A747-E7F0D794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30" y="144963"/>
            <a:ext cx="7886700" cy="858449"/>
          </a:xfrm>
        </p:spPr>
        <p:txBody>
          <a:bodyPr/>
          <a:lstStyle/>
          <a:p>
            <a:r>
              <a:rPr lang="en-GB" dirty="0"/>
              <a:t>Carbon Footprint Project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9DA7A0-5327-477E-901B-FDC485388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65" r="9793"/>
          <a:stretch/>
        </p:blipFill>
        <p:spPr>
          <a:xfrm>
            <a:off x="6331391" y="2054973"/>
            <a:ext cx="2218764" cy="274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56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543A1D-6005-9C33-508F-59ED0BE258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782" y="191386"/>
            <a:ext cx="5290436" cy="543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452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6713ED-7CAE-BAAA-FBB6-44FC18D58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414" y="284791"/>
            <a:ext cx="6591172" cy="516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462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FAFCEC-6E84-3083-1E32-5AAE478CA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126" y="1378443"/>
            <a:ext cx="7325747" cy="35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11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64243F-BA57-C33E-46F1-A30C3E651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460" y="1382233"/>
            <a:ext cx="8289079" cy="284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75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E9D9EC-52E7-798A-89D0-56156CAFF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92" y="1084522"/>
            <a:ext cx="7719215" cy="350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5FBD5-CC87-47BF-87F4-CC06C2784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40" y="256602"/>
            <a:ext cx="4150434" cy="878333"/>
          </a:xfrm>
        </p:spPr>
        <p:txBody>
          <a:bodyPr/>
          <a:lstStyle/>
          <a:p>
            <a:r>
              <a:rPr lang="en-GB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442F8-2A12-4574-B6D5-1D3FB4C50C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40" y="1330752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Calculate how many points your school has and add them to ‘total points’ at the bottom of the document.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Points mean progress!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More points mean your school is already taking positive action.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Scores of zero just highlight areas your school can improve.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6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CD7F9-FAE5-4974-A456-A98C80E70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41" y="305854"/>
            <a:ext cx="3861054" cy="987362"/>
          </a:xfrm>
        </p:spPr>
        <p:txBody>
          <a:bodyPr/>
          <a:lstStyle/>
          <a:p>
            <a:r>
              <a:rPr lang="en-GB" dirty="0"/>
              <a:t>Improvements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23F22-3DAA-40FD-855C-6255E698E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41" y="1404551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Finally, at the bottom of the document is ‘What Went Well’ and ‘Even Better If’.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should include at least one action from each section. E.g., ‘Have labels which promote which equipment can be turned off when not in use’.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5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2CDDA-7C19-465A-8EEB-297AB95E9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45" y="282597"/>
            <a:ext cx="7886700" cy="1325563"/>
          </a:xfrm>
        </p:spPr>
        <p:txBody>
          <a:bodyPr/>
          <a:lstStyle/>
          <a:p>
            <a:r>
              <a:rPr lang="en-GB" dirty="0"/>
              <a:t>What improvements can you make?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4B763-0974-4DB3-A4FC-FF03D954C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245" y="1792969"/>
            <a:ext cx="7886700" cy="435133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your books write down 3 things you could easily change to reduce YOUR carbon footprint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F434FF-4E25-33BA-637A-7CF337209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530" y="2850224"/>
            <a:ext cx="2250940" cy="285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60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5D193-3020-494F-A446-E4437C579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485" y="230405"/>
            <a:ext cx="8529005" cy="1325563"/>
          </a:xfrm>
        </p:spPr>
        <p:txBody>
          <a:bodyPr>
            <a:noAutofit/>
          </a:bodyPr>
          <a:lstStyle/>
          <a:p>
            <a:r>
              <a:rPr lang="en-GB" dirty="0"/>
              <a:t>Lesson 1 and 2 - What is a carbon footprint?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8553D-2F2C-4BA3-B015-75CDEBB8C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213" y="1701595"/>
            <a:ext cx="8621382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Starter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– using the image below try to list what you think a carbon footprint is and what factors are included.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BC7113-1E6B-29C1-D58B-D50D654547E5}"/>
              </a:ext>
            </a:extLst>
          </p:cNvPr>
          <p:cNvGrpSpPr/>
          <p:nvPr/>
        </p:nvGrpSpPr>
        <p:grpSpPr>
          <a:xfrm>
            <a:off x="1706778" y="2912552"/>
            <a:ext cx="5275267" cy="3496340"/>
            <a:chOff x="2331245" y="2996528"/>
            <a:chExt cx="4481509" cy="2520849"/>
          </a:xfrm>
        </p:grpSpPr>
        <p:pic>
          <p:nvPicPr>
            <p:cNvPr id="1026" name="Picture 2" descr="Explore local and global issues| Calculating Carbon Footprints | 3-5, 6 ...">
              <a:extLst>
                <a:ext uri="{FF2B5EF4-FFF2-40B4-BE49-F238E27FC236}">
                  <a16:creationId xmlns:a16="http://schemas.microsoft.com/office/drawing/2014/main" id="{D566035D-83A9-0406-3B88-81A835605D1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331245" y="2996528"/>
              <a:ext cx="4481509" cy="2520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57450D5-E7AE-A66D-2AED-96F362F70951}"/>
                </a:ext>
              </a:extLst>
            </p:cNvPr>
            <p:cNvSpPr/>
            <p:nvPr/>
          </p:nvSpPr>
          <p:spPr>
            <a:xfrm rot="566520">
              <a:off x="2752531" y="4721290"/>
              <a:ext cx="522514" cy="2052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E0ED6A-6911-AACC-F8C4-60FD2FE819D6}"/>
                </a:ext>
              </a:extLst>
            </p:cNvPr>
            <p:cNvSpPr/>
            <p:nvPr/>
          </p:nvSpPr>
          <p:spPr>
            <a:xfrm rot="566520">
              <a:off x="4537878" y="4681493"/>
              <a:ext cx="264458" cy="17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F8EE7B8-209E-1B55-7F3D-90D6493DCF95}"/>
                </a:ext>
              </a:extLst>
            </p:cNvPr>
            <p:cNvSpPr/>
            <p:nvPr/>
          </p:nvSpPr>
          <p:spPr>
            <a:xfrm>
              <a:off x="5217209" y="4966716"/>
              <a:ext cx="522514" cy="2052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70AB361-92AC-DF46-7D2B-3A40A800D3FF}"/>
                </a:ext>
              </a:extLst>
            </p:cNvPr>
            <p:cNvSpPr/>
            <p:nvPr/>
          </p:nvSpPr>
          <p:spPr>
            <a:xfrm>
              <a:off x="3693779" y="4614328"/>
              <a:ext cx="672947" cy="1629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6AE75DA-5D7A-C565-05BA-AA77A31C3C17}"/>
                </a:ext>
              </a:extLst>
            </p:cNvPr>
            <p:cNvSpPr/>
            <p:nvPr/>
          </p:nvSpPr>
          <p:spPr>
            <a:xfrm rot="3908108">
              <a:off x="5828516" y="3673999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707E360-758D-1008-93F5-2B5DF1281658}"/>
                </a:ext>
              </a:extLst>
            </p:cNvPr>
            <p:cNvSpPr/>
            <p:nvPr/>
          </p:nvSpPr>
          <p:spPr>
            <a:xfrm rot="21271536">
              <a:off x="4537361" y="3191859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11424F2-8CBE-D38B-96F2-6CCF6C62141D}"/>
                </a:ext>
              </a:extLst>
            </p:cNvPr>
            <p:cNvSpPr/>
            <p:nvPr/>
          </p:nvSpPr>
          <p:spPr>
            <a:xfrm rot="20553199">
              <a:off x="3686228" y="3326735"/>
              <a:ext cx="1004900" cy="270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CE06B3-B9D1-E255-3481-9FEC301ED08D}"/>
                </a:ext>
              </a:extLst>
            </p:cNvPr>
            <p:cNvSpPr/>
            <p:nvPr/>
          </p:nvSpPr>
          <p:spPr>
            <a:xfrm>
              <a:off x="3135086" y="3509815"/>
              <a:ext cx="668092" cy="28821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46050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9BAC9-0CC1-4DD5-A786-503C6E551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509" y="199295"/>
            <a:ext cx="7350881" cy="829688"/>
          </a:xfrm>
        </p:spPr>
        <p:txBody>
          <a:bodyPr>
            <a:noAutofit/>
          </a:bodyPr>
          <a:lstStyle/>
          <a:p>
            <a:r>
              <a:rPr lang="en-GB" dirty="0"/>
              <a:t>How many did you get right?</a:t>
            </a:r>
          </a:p>
        </p:txBody>
      </p:sp>
      <p:pic>
        <p:nvPicPr>
          <p:cNvPr id="3" name="Picture 2" descr="Explore local and global issues| Calculating Carbon Footprints | 3-5, 6 ...">
            <a:extLst>
              <a:ext uri="{FF2B5EF4-FFF2-40B4-BE49-F238E27FC236}">
                <a16:creationId xmlns:a16="http://schemas.microsoft.com/office/drawing/2014/main" id="{49587848-D7A4-F0BD-B848-FC7B953F1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742" y="1483242"/>
            <a:ext cx="6918250" cy="389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60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45478" y="2137880"/>
            <a:ext cx="2640483" cy="61341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rmAutofit/>
          </a:bodyPr>
          <a:lstStyle/>
          <a:p>
            <a:pPr>
              <a:lnSpc>
                <a:spcPct val="70000"/>
              </a:lnSpc>
              <a:spcBef>
                <a:spcPts val="0"/>
              </a:spcBef>
              <a:buClr>
                <a:schemeClr val="dk1"/>
              </a:buClr>
              <a:buSzPts val="2170"/>
            </a:pPr>
            <a:r>
              <a:rPr lang="en-GB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Here</a:t>
            </a:r>
            <a:endParaRPr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32A4FA-6FA9-487A-B06C-F89D6B03B7A2}"/>
              </a:ext>
            </a:extLst>
          </p:cNvPr>
          <p:cNvSpPr txBox="1">
            <a:spLocks/>
          </p:cNvSpPr>
          <p:nvPr/>
        </p:nvSpPr>
        <p:spPr>
          <a:xfrm>
            <a:off x="286705" y="1070823"/>
            <a:ext cx="7886700" cy="494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and write down a definition for carbon footprint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82E5A-B096-BC13-FB13-449D2EBD58B7}"/>
              </a:ext>
            </a:extLst>
          </p:cNvPr>
          <p:cNvSpPr txBox="1">
            <a:spLocks/>
          </p:cNvSpPr>
          <p:nvPr/>
        </p:nvSpPr>
        <p:spPr>
          <a:xfrm>
            <a:off x="149141" y="175019"/>
            <a:ext cx="7777601" cy="789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6A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Watch the 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122EFB-8B70-4221-97BC-60B4F39C0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416" y="208307"/>
            <a:ext cx="5123328" cy="737534"/>
          </a:xfrm>
        </p:spPr>
        <p:txBody>
          <a:bodyPr>
            <a:normAutofit/>
          </a:bodyPr>
          <a:lstStyle/>
          <a:p>
            <a:r>
              <a:rPr lang="en-GB" dirty="0"/>
              <a:t>Carbon Footprint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C0F2441-3B70-470F-AA26-735151800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416" y="1252397"/>
            <a:ext cx="8100822" cy="13435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carbon footprint is the total amount of greenhouse gases (including carbon dioxide and methane) that are generated by our actions.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8CE136-859A-4E9F-BD1A-FC6056A5943E}"/>
              </a:ext>
            </a:extLst>
          </p:cNvPr>
          <p:cNvSpPr txBox="1"/>
          <p:nvPr/>
        </p:nvSpPr>
        <p:spPr>
          <a:xfrm>
            <a:off x="1725168" y="3211876"/>
            <a:ext cx="5693664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i="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The average carbon footprint in the UK is around </a:t>
            </a:r>
            <a:r>
              <a:rPr lang="en-US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9.5</a:t>
            </a:r>
            <a:r>
              <a:rPr lang="en-US" b="1" i="0" u="none" strike="noStrike" dirty="0">
                <a:ln w="0"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b="1" i="0" u="none" strike="noStrike" dirty="0" err="1">
                <a:ln w="0"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tonnes</a:t>
            </a:r>
            <a:r>
              <a:rPr lang="en-US" b="1" i="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i="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of greenhouse gas emissions (GHG) per person, per year.</a:t>
            </a:r>
            <a:endParaRPr lang="en-US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i="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Source: WWF My Footprint</a:t>
            </a:r>
            <a:endParaRPr lang="en-US" i="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807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BD480-DA28-4683-AE4D-0D36D8FB2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80" y="162264"/>
            <a:ext cx="5820918" cy="746807"/>
          </a:xfrm>
        </p:spPr>
        <p:txBody>
          <a:bodyPr>
            <a:normAutofit/>
          </a:bodyPr>
          <a:lstStyle/>
          <a:p>
            <a:r>
              <a:rPr lang="en-GB" dirty="0"/>
              <a:t>Why do we care…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0047C-1B1E-49AE-AAC2-574CADF77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680" y="1253331"/>
            <a:ext cx="7886700" cy="4351338"/>
          </a:xfrm>
        </p:spPr>
        <p:txBody>
          <a:bodyPr/>
          <a:lstStyle/>
          <a:p>
            <a:r>
              <a:rPr lang="en-GB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endParaRPr lang="en-GB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Watch the video and write down why we need to act now to reduce carbon emissions. </a:t>
            </a:r>
          </a:p>
        </p:txBody>
      </p:sp>
      <p:pic>
        <p:nvPicPr>
          <p:cNvPr id="6" name="Picture 5" descr="Floating globe showing Asia">
            <a:extLst>
              <a:ext uri="{FF2B5EF4-FFF2-40B4-BE49-F238E27FC236}">
                <a16:creationId xmlns:a16="http://schemas.microsoft.com/office/drawing/2014/main" id="{2FDE45A9-2012-7CBC-9FC6-40579D6A84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5358" y="2850659"/>
            <a:ext cx="2653284" cy="265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557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2F2A34-8444-C107-7C49-9236888E2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04" y="261593"/>
            <a:ext cx="8412480" cy="528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342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A1AC4-9863-4AC1-B51D-4B71F8C82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232" y="214455"/>
            <a:ext cx="7247382" cy="755714"/>
          </a:xfrm>
        </p:spPr>
        <p:txBody>
          <a:bodyPr>
            <a:noAutofit/>
          </a:bodyPr>
          <a:lstStyle/>
          <a:p>
            <a:r>
              <a:rPr lang="en-GB" dirty="0"/>
              <a:t>Environmental Assessment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15E25-EE20-4CF2-83DB-0F5289140C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232" y="1148135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are going to carry out an Environmental Assessment to audit the school based on different environmental measures such as: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 usage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Biodiversity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 usage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to identify the positive actions that school is already doing for the environment, while also identifying areas where the school could improve.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11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AF655-1705-41C1-AA29-FC41194C1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40" y="172632"/>
            <a:ext cx="3319586" cy="783307"/>
          </a:xfrm>
        </p:spPr>
        <p:txBody>
          <a:bodyPr/>
          <a:lstStyle/>
          <a:p>
            <a:r>
              <a:rPr lang="en-GB" dirty="0"/>
              <a:t>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4C6B0-9093-4FB0-974A-9A6DDDBFB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40" y="1083244"/>
            <a:ext cx="7886700" cy="435133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Reading through the questions - some you will be able to answer sat at your desk, some will require you to take a walk around the school, and some will require you to ask your teacher.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Tick ‘Yes’ if your school does have this in place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Tick ‘No’ if your school doesn’t.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b="1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Yes’ = 1 point </a:t>
            </a:r>
            <a:r>
              <a:rPr lang="en-US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b="1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No’ = 0 points </a:t>
            </a:r>
            <a:endParaRPr lang="en-GB" b="1" dirty="0">
              <a:highlight>
                <a:srgbClr val="FF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0783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default FCC Template.potx" id="{D71ACEB9-F978-4FEF-AEB4-3F5F40C60A58}" vid="{D477FAC7-0ABB-4B81-B890-633858C4D28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Flintshire Template</Template>
  <TotalTime>5923</TotalTime>
  <Words>614</Words>
  <Application>Microsoft Office PowerPoint</Application>
  <PresentationFormat>On-screen Show (4:3)</PresentationFormat>
  <Paragraphs>52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Custom Design</vt:lpstr>
      <vt:lpstr>Carbon Footprint Project</vt:lpstr>
      <vt:lpstr>Lesson 1 and 2 - What is a carbon footprint?</vt:lpstr>
      <vt:lpstr>How many did you get right?</vt:lpstr>
      <vt:lpstr>PowerPoint Presentation</vt:lpstr>
      <vt:lpstr>Carbon Footprint</vt:lpstr>
      <vt:lpstr>Why do we care…</vt:lpstr>
      <vt:lpstr>PowerPoint Presentation</vt:lpstr>
      <vt:lpstr>Environmental Assessment</vt:lpstr>
      <vt:lpstr>Instructions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Analysis</vt:lpstr>
      <vt:lpstr>Improvements</vt:lpstr>
      <vt:lpstr>What improvements can you make? </vt:lpstr>
    </vt:vector>
  </TitlesOfParts>
  <Company>Flintshire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Climate Toolkit</dc:title>
  <dc:creator>Ben Turpin</dc:creator>
  <cp:lastModifiedBy>Ben Turpin</cp:lastModifiedBy>
  <cp:revision>148</cp:revision>
  <dcterms:created xsi:type="dcterms:W3CDTF">2023-11-17T14:55:44Z</dcterms:created>
  <dcterms:modified xsi:type="dcterms:W3CDTF">2025-09-29T07:30:56Z</dcterms:modified>
</cp:coreProperties>
</file>