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7"/>
  </p:notesMasterIdLst>
  <p:sldIdLst>
    <p:sldId id="317" r:id="rId2"/>
    <p:sldId id="318" r:id="rId3"/>
    <p:sldId id="307" r:id="rId4"/>
    <p:sldId id="283" r:id="rId5"/>
    <p:sldId id="285" r:id="rId6"/>
    <p:sldId id="284" r:id="rId7"/>
    <p:sldId id="286" r:id="rId8"/>
    <p:sldId id="308" r:id="rId9"/>
    <p:sldId id="319" r:id="rId10"/>
    <p:sldId id="320" r:id="rId11"/>
    <p:sldId id="321" r:id="rId12"/>
    <p:sldId id="322" r:id="rId13"/>
    <p:sldId id="327" r:id="rId14"/>
    <p:sldId id="323" r:id="rId15"/>
    <p:sldId id="32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836" autoAdjust="0"/>
  </p:normalViewPr>
  <p:slideViewPr>
    <p:cSldViewPr snapToGrid="0" snapToObjects="1">
      <p:cViewPr varScale="1">
        <p:scale>
          <a:sx n="119" d="100"/>
          <a:sy n="119" d="100"/>
        </p:scale>
        <p:origin x="1416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8" name="Google Shape;708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Show on board</a:t>
            </a:r>
            <a:r>
              <a:rPr lang="en-GB" baseline="0" dirty="0"/>
              <a:t> with joules if you wish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604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Show on board</a:t>
            </a:r>
            <a:r>
              <a:rPr lang="en-GB" baseline="0" dirty="0"/>
              <a:t> with joules if you wish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909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 on whiteboard</a:t>
            </a:r>
          </a:p>
          <a:p>
            <a:r>
              <a:rPr lang="en-GB" dirty="0"/>
              <a:t>7000W</a:t>
            </a:r>
            <a:r>
              <a:rPr lang="en-GB" baseline="0" dirty="0"/>
              <a:t> = 7kW</a:t>
            </a:r>
          </a:p>
          <a:p>
            <a:r>
              <a:rPr lang="en-GB" baseline="0" dirty="0"/>
              <a:t>87 minutes = 1.45 h</a:t>
            </a:r>
          </a:p>
          <a:p>
            <a:endParaRPr lang="en-GB" baseline="0" dirty="0"/>
          </a:p>
          <a:p>
            <a:r>
              <a:rPr lang="en-GB" baseline="0" dirty="0"/>
              <a:t>= 101.5kWh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184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 on whiteboard</a:t>
            </a:r>
          </a:p>
          <a:p>
            <a:r>
              <a:rPr lang="en-GB" dirty="0"/>
              <a:t>7000W</a:t>
            </a:r>
            <a:r>
              <a:rPr lang="en-GB" baseline="0" dirty="0"/>
              <a:t> = 7kW</a:t>
            </a:r>
          </a:p>
          <a:p>
            <a:r>
              <a:rPr lang="en-GB" baseline="0" dirty="0"/>
              <a:t>87 minutes = 1.45 h</a:t>
            </a:r>
          </a:p>
          <a:p>
            <a:endParaRPr lang="en-GB" baseline="0" dirty="0"/>
          </a:p>
          <a:p>
            <a:r>
              <a:rPr lang="en-GB" baseline="0" dirty="0"/>
              <a:t>= 101.5kWh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E75BF-412A-45FA-B37E-C7C2023D50A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059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58302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6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6" name="Google Shape;8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561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  <p:sldLayoutId id="214748366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496" y="1751819"/>
            <a:ext cx="4987105" cy="3324737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66" y="215893"/>
            <a:ext cx="7886700" cy="724351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683189" y="2169262"/>
            <a:ext cx="1819586" cy="22536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4170096-F948-3654-DF11-5083C253EC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456" y="1751819"/>
            <a:ext cx="4987105" cy="332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F30BE25-7B57-45E8-A43A-A8598934E2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4336152"/>
              </p:ext>
            </p:extLst>
          </p:nvPr>
        </p:nvGraphicFramePr>
        <p:xfrm>
          <a:off x="760534" y="722200"/>
          <a:ext cx="7622932" cy="3571240"/>
        </p:xfrm>
        <a:graphic>
          <a:graphicData uri="http://schemas.openxmlformats.org/drawingml/2006/table">
            <a:tbl>
              <a:tblPr firstRow="1" firstCol="1" bandRow="1"/>
              <a:tblGrid>
                <a:gridCol w="1844220">
                  <a:extLst>
                    <a:ext uri="{9D8B030D-6E8A-4147-A177-3AD203B41FA5}">
                      <a16:colId xmlns:a16="http://schemas.microsoft.com/office/drawing/2014/main" val="4178290605"/>
                    </a:ext>
                  </a:extLst>
                </a:gridCol>
                <a:gridCol w="1444484">
                  <a:extLst>
                    <a:ext uri="{9D8B030D-6E8A-4147-A177-3AD203B41FA5}">
                      <a16:colId xmlns:a16="http://schemas.microsoft.com/office/drawing/2014/main" val="3542980881"/>
                    </a:ext>
                  </a:extLst>
                </a:gridCol>
                <a:gridCol w="1444484">
                  <a:extLst>
                    <a:ext uri="{9D8B030D-6E8A-4147-A177-3AD203B41FA5}">
                      <a16:colId xmlns:a16="http://schemas.microsoft.com/office/drawing/2014/main" val="4064933910"/>
                    </a:ext>
                  </a:extLst>
                </a:gridCol>
                <a:gridCol w="1444484">
                  <a:extLst>
                    <a:ext uri="{9D8B030D-6E8A-4147-A177-3AD203B41FA5}">
                      <a16:colId xmlns:a16="http://schemas.microsoft.com/office/drawing/2014/main" val="2057211181"/>
                    </a:ext>
                  </a:extLst>
                </a:gridCol>
                <a:gridCol w="1445260">
                  <a:extLst>
                    <a:ext uri="{9D8B030D-6E8A-4147-A177-3AD203B41FA5}">
                      <a16:colId xmlns:a16="http://schemas.microsoft.com/office/drawing/2014/main" val="23150675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Appliance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Time used (h)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(kW)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used (kWh)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 (£)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77506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Hair dryer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111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Cooker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3919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216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Heating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183.96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1734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TV/Radio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719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Lighting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70428"/>
                  </a:ext>
                </a:extLst>
              </a:tr>
              <a:tr h="927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Computers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7836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Mobile phones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494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en-GB" sz="1600" b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1953.8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273.532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43132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083166D6-DF16-41B4-B5A7-3B493BAF1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61" y="4397413"/>
            <a:ext cx="6630325" cy="105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127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971" y="260023"/>
            <a:ext cx="7886700" cy="748971"/>
          </a:xfrm>
        </p:spPr>
        <p:txBody>
          <a:bodyPr/>
          <a:lstStyle/>
          <a:p>
            <a:r>
              <a:rPr lang="en-GB" dirty="0"/>
              <a:t>Energy Bill for School Name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891" y="143561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For the year (state year)</a:t>
            </a:r>
          </a:p>
          <a:p>
            <a:pPr marL="0" indent="0">
              <a:buNone/>
            </a:pPr>
            <a:endParaRPr lang="en-GB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‘energy used’ kWh of energy was used at School Name</a:t>
            </a:r>
          </a:p>
          <a:p>
            <a:pPr marL="0" indent="0">
              <a:buNone/>
            </a:pPr>
            <a:endParaRPr lang="en-GB" b="1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Work out the bill for year if the price per unit was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en-US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per unit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plus 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daily standing charge of </a:t>
            </a:r>
            <a:r>
              <a:rPr lang="en-US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XXp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(365 days in a year)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136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AED04-063E-43E8-81CB-863BEF72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034" y="228492"/>
            <a:ext cx="7886700" cy="664888"/>
          </a:xfrm>
        </p:spPr>
        <p:txBody>
          <a:bodyPr>
            <a:normAutofit fontScale="90000"/>
          </a:bodyPr>
          <a:lstStyle/>
          <a:p>
            <a:r>
              <a:rPr lang="en-GB" dirty="0"/>
              <a:t>Energy Bill for School Name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CC6C9-B1C9-435A-9066-B4B715A33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034" y="1394701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Energy Used x Unit Price = </a:t>
            </a:r>
            <a:r>
              <a:rPr lang="en-GB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XXp</a:t>
            </a:r>
            <a:r>
              <a:rPr lang="en-GB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/ 100 = £XX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PLUS 365 x Standing Charge =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XXp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/100=£XX</a:t>
            </a:r>
            <a:endParaRPr lang="en-GB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Total Cost = £XX</a:t>
            </a:r>
          </a:p>
        </p:txBody>
      </p:sp>
    </p:spTree>
    <p:extLst>
      <p:ext uri="{BB962C8B-B14F-4D97-AF65-F5344CB8AC3E}">
        <p14:creationId xmlns:p14="http://schemas.microsoft.com/office/powerpoint/2010/main" val="154439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86"/>
          <p:cNvSpPr txBox="1">
            <a:spLocks noGrp="1"/>
          </p:cNvSpPr>
          <p:nvPr>
            <p:ph type="title"/>
          </p:nvPr>
        </p:nvSpPr>
        <p:spPr>
          <a:xfrm>
            <a:off x="266166" y="215478"/>
            <a:ext cx="6908458" cy="635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/>
              <a:t>Carbon dioxide equivalent</a:t>
            </a:r>
            <a:endParaRPr dirty="0"/>
          </a:p>
        </p:txBody>
      </p:sp>
      <p:sp>
        <p:nvSpPr>
          <p:cNvPr id="829" name="Google Shape;829;p86"/>
          <p:cNvSpPr txBox="1">
            <a:spLocks noGrp="1"/>
          </p:cNvSpPr>
          <p:nvPr>
            <p:ph type="body" idx="1"/>
          </p:nvPr>
        </p:nvSpPr>
        <p:spPr>
          <a:xfrm>
            <a:off x="266166" y="1236365"/>
            <a:ext cx="7920880" cy="3880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Total greenhouse gas emissions are measured in units of </a:t>
            </a:r>
            <a:r>
              <a:rPr lang="en-GB" sz="3000" b="1" dirty="0">
                <a:latin typeface="Arial" panose="020B0604020202020204" pitchFamily="34" charset="0"/>
                <a:cs typeface="Arial" panose="020B0604020202020204" pitchFamily="34" charset="0"/>
              </a:rPr>
              <a:t>mass equivalent of carbon dioxide </a:t>
            </a: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(kgCO2eq). 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For electricity use the amount of </a:t>
            </a:r>
            <a:r>
              <a:rPr lang="en-GB" sz="3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30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3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e/kWh is 0.386.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endParaRPr lang="en-GB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SzPts val="2240"/>
              <a:buChar char="►"/>
            </a:pPr>
            <a:r>
              <a:rPr lang="en-GB" sz="3000" b="1" dirty="0">
                <a:latin typeface="Arial" panose="020B0604020202020204" pitchFamily="34" charset="0"/>
                <a:cs typeface="Arial" panose="020B0604020202020204" pitchFamily="34" charset="0"/>
              </a:rPr>
              <a:t>Work out the amount of </a:t>
            </a:r>
            <a:r>
              <a:rPr lang="en-GB" sz="3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kgCO</a:t>
            </a:r>
            <a:r>
              <a:rPr lang="en-GB" sz="30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3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 for School for the year XXXX (Units used kWh x 0.386)</a:t>
            </a:r>
            <a:endParaRPr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13B3311C-B562-4D2E-8E51-4D69BB98B546}"/>
              </a:ext>
            </a:extLst>
          </p:cNvPr>
          <p:cNvSpPr/>
          <p:nvPr/>
        </p:nvSpPr>
        <p:spPr>
          <a:xfrm>
            <a:off x="1008529" y="1532965"/>
            <a:ext cx="7506821" cy="4343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E46E89-9DCA-4180-B36D-3C5204307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319" y="204800"/>
            <a:ext cx="7886700" cy="1325563"/>
          </a:xfrm>
        </p:spPr>
        <p:txBody>
          <a:bodyPr/>
          <a:lstStyle/>
          <a:p>
            <a:r>
              <a:rPr lang="en-GB" dirty="0"/>
              <a:t>Carbon Emissions for Electricity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CA868-27AF-404A-AFC1-A3396C4BE723}"/>
              </a:ext>
            </a:extLst>
          </p:cNvPr>
          <p:cNvSpPr txBox="1"/>
          <p:nvPr/>
        </p:nvSpPr>
        <p:spPr>
          <a:xfrm>
            <a:off x="2286000" y="2973533"/>
            <a:ext cx="4572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5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XX</a:t>
            </a:r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kgCO</a:t>
            </a:r>
            <a:r>
              <a:rPr lang="en-GB" sz="5000" b="1" i="0" u="none" strike="noStrike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50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GB" sz="5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0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68468-7C2D-410C-89D9-EC3170A03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48387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GB" dirty="0"/>
              <a:t>What could we do to reduce our energy consumption in school?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E93E7-8551-4EB6-840C-6AD404AAE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79917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List ideas!</a:t>
            </a:r>
          </a:p>
        </p:txBody>
      </p:sp>
    </p:spTree>
    <p:extLst>
      <p:ext uri="{BB962C8B-B14F-4D97-AF65-F5344CB8AC3E}">
        <p14:creationId xmlns:p14="http://schemas.microsoft.com/office/powerpoint/2010/main" val="725498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162956" y="222178"/>
            <a:ext cx="7219007" cy="71550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solidFill>
                  <a:srgbClr val="006A53"/>
                </a:solidFill>
              </a:rPr>
              <a:t>Lesson 4 – Buildings – Energy Bills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0105E050-1E22-4DA5-BA44-565B8049539C}"/>
              </a:ext>
            </a:extLst>
          </p:cNvPr>
          <p:cNvSpPr txBox="1">
            <a:spLocks/>
          </p:cNvSpPr>
          <p:nvPr/>
        </p:nvSpPr>
        <p:spPr>
          <a:xfrm>
            <a:off x="162956" y="1141574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Starter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Around the lab are a selection of different appliances. You need to find out its power by looking at the labels and fill in the table. Use the unit on the appliance.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D926EE-82E0-440D-93F5-BD6F79DB2FF6}"/>
              </a:ext>
            </a:extLst>
          </p:cNvPr>
          <p:cNvSpPr txBox="1"/>
          <p:nvPr/>
        </p:nvSpPr>
        <p:spPr>
          <a:xfrm>
            <a:off x="3111062" y="5254761"/>
            <a:ext cx="311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have 15 minutes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C6144C-03C5-63F2-DB52-63F64A8217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362493"/>
              </p:ext>
            </p:extLst>
          </p:nvPr>
        </p:nvGraphicFramePr>
        <p:xfrm>
          <a:off x="1774130" y="3449815"/>
          <a:ext cx="6096000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44921807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6306468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61924503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691725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it used for heating?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(include unit below)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(W)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765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787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4147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69"/>
          <p:cNvSpPr txBox="1">
            <a:spLocks noGrp="1"/>
          </p:cNvSpPr>
          <p:nvPr>
            <p:ph type="title"/>
          </p:nvPr>
        </p:nvSpPr>
        <p:spPr>
          <a:xfrm>
            <a:off x="225677" y="222982"/>
            <a:ext cx="6347713" cy="743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/>
              <a:t>Paying for electricity</a:t>
            </a:r>
          </a:p>
        </p:txBody>
      </p:sp>
      <p:sp>
        <p:nvSpPr>
          <p:cNvPr id="711" name="Google Shape;711;p69"/>
          <p:cNvSpPr txBox="1">
            <a:spLocks noGrp="1"/>
          </p:cNvSpPr>
          <p:nvPr>
            <p:ph type="body" idx="1"/>
          </p:nvPr>
        </p:nvSpPr>
        <p:spPr>
          <a:xfrm>
            <a:off x="225677" y="1005137"/>
            <a:ext cx="8064896" cy="48927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When you pay for electricity you are paying for the electricity company to generate a voltage that we call the mains electricity. 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are then charged for the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number of hours you use your appliances. 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Energy use is calculated in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kilowatt hours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(kWh) or joules – this is the unit electricity companies use to calculate your bill. </a:t>
            </a: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lang="en-GB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560"/>
              <a:buNone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Energy used (kWh) = Power (kW) x Time (h)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lang="en-GB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560"/>
              <a:buNone/>
            </a:pPr>
            <a:endParaRPr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70" y="205582"/>
            <a:ext cx="7886700" cy="754856"/>
          </a:xfrm>
        </p:spPr>
        <p:txBody>
          <a:bodyPr/>
          <a:lstStyle/>
          <a:p>
            <a:r>
              <a:rPr lang="en-GB" dirty="0"/>
              <a:t>An example calculation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7570" y="1149544"/>
            <a:ext cx="6616460" cy="2544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 oven with power rating of 12 kW is used for 1 hour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Energy used in kWh = 12kW x 1 hour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			       = 12kWh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A46DAC-8F69-4A14-B37F-D1A82AB8B6ED}"/>
              </a:ext>
            </a:extLst>
          </p:cNvPr>
          <p:cNvSpPr txBox="1"/>
          <p:nvPr/>
        </p:nvSpPr>
        <p:spPr>
          <a:xfrm>
            <a:off x="275704" y="4030557"/>
            <a:ext cx="661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56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Energy  used (kWh) = Power (kW) x Time (h)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925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08" y="118559"/>
            <a:ext cx="7886700" cy="824324"/>
          </a:xfrm>
        </p:spPr>
        <p:txBody>
          <a:bodyPr/>
          <a:lstStyle/>
          <a:p>
            <a:r>
              <a:rPr lang="en-GB" dirty="0"/>
              <a:t>An example calculation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00508" y="1319723"/>
            <a:ext cx="66164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laptop with power rating of 6 kW is used for 3 hours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Energy used in kWh = 6kW x 3 hour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			       = 18kWh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F1110E-51A5-47BB-A599-D19AC4C07708}"/>
              </a:ext>
            </a:extLst>
          </p:cNvPr>
          <p:cNvSpPr txBox="1"/>
          <p:nvPr/>
        </p:nvSpPr>
        <p:spPr>
          <a:xfrm>
            <a:off x="200508" y="2687507"/>
            <a:ext cx="661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56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Energy  used (kWh) = Power (kW) x Time (h)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58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554" y="153938"/>
            <a:ext cx="7886700" cy="748547"/>
          </a:xfrm>
        </p:spPr>
        <p:txBody>
          <a:bodyPr/>
          <a:lstStyle/>
          <a:p>
            <a:r>
              <a:rPr lang="en-GB" dirty="0"/>
              <a:t>An example calculation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10554" y="1242848"/>
            <a:ext cx="7772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microwave with power rating of 7kW is used for  87 minutes 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EAB3C-67DB-4F06-AC31-13380CCEFDCE}"/>
              </a:ext>
            </a:extLst>
          </p:cNvPr>
          <p:cNvSpPr txBox="1"/>
          <p:nvPr/>
        </p:nvSpPr>
        <p:spPr>
          <a:xfrm>
            <a:off x="210554" y="2593908"/>
            <a:ext cx="6616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56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Energy  used (kWh) = Power (kW) x Time (h)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575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44" y="202491"/>
            <a:ext cx="8259856" cy="774972"/>
          </a:xfrm>
        </p:spPr>
        <p:txBody>
          <a:bodyPr/>
          <a:lstStyle/>
          <a:p>
            <a:r>
              <a:rPr lang="en-GB" dirty="0"/>
              <a:t>Calculating the electricity bill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8344" y="1128661"/>
            <a:ext cx="7772400" cy="18193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Each kWh has a charge, for example 7p.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You just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multiply energy used in kilowatt hours (kWh)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by the cost per unit. 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66AD005F-7648-4D5F-9572-FFDBBF9780DA}"/>
              </a:ext>
            </a:extLst>
          </p:cNvPr>
          <p:cNvSpPr txBox="1">
            <a:spLocks/>
          </p:cNvSpPr>
          <p:nvPr/>
        </p:nvSpPr>
        <p:spPr>
          <a:xfrm>
            <a:off x="198344" y="2736237"/>
            <a:ext cx="87473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laptop with power rating of 6 kW is used for 3 hours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Energy used in kWh = 6kW x 3 hour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			       = 18kWh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Cost = 18kWh x 7p = 126p =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£1.26</a:t>
            </a:r>
          </a:p>
        </p:txBody>
      </p:sp>
    </p:spTree>
    <p:extLst>
      <p:ext uri="{BB962C8B-B14F-4D97-AF65-F5344CB8AC3E}">
        <p14:creationId xmlns:p14="http://schemas.microsoft.com/office/powerpoint/2010/main" val="165744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70"/>
          <p:cNvSpPr txBox="1">
            <a:spLocks noGrp="1"/>
          </p:cNvSpPr>
          <p:nvPr>
            <p:ph type="title"/>
          </p:nvPr>
        </p:nvSpPr>
        <p:spPr>
          <a:xfrm>
            <a:off x="174111" y="146792"/>
            <a:ext cx="6347713" cy="746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/>
              <a:t>Example calculation</a:t>
            </a:r>
            <a:endParaRPr dirty="0"/>
          </a:p>
        </p:txBody>
      </p:sp>
      <p:sp>
        <p:nvSpPr>
          <p:cNvPr id="717" name="Google Shape;717;p70"/>
          <p:cNvSpPr txBox="1">
            <a:spLocks noGrp="1"/>
          </p:cNvSpPr>
          <p:nvPr>
            <p:ph type="body" idx="1"/>
          </p:nvPr>
        </p:nvSpPr>
        <p:spPr>
          <a:xfrm>
            <a:off x="174111" y="1272048"/>
            <a:ext cx="7920880" cy="1940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560"/>
              <a:buNone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 2500W electrical fire is switched on for 4 hours. Calculate the energy used in that time and the cost of using the appliance if 1 unit costs 9 pence. </a:t>
            </a:r>
            <a:endParaRPr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365201-5A76-4458-8A28-4C60CC20E69F}"/>
              </a:ext>
            </a:extLst>
          </p:cNvPr>
          <p:cNvSpPr txBox="1"/>
          <p:nvPr/>
        </p:nvSpPr>
        <p:spPr>
          <a:xfrm>
            <a:off x="-1120434" y="3360271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rebuchet MS"/>
              <a:buNone/>
            </a:pPr>
            <a:r>
              <a:rPr lang="en-GB" sz="2400" dirty="0"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1000W = 1kW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6297B7-D0D6-43D1-8DCA-1CF6A44B31D3}"/>
              </a:ext>
            </a:extLst>
          </p:cNvPr>
          <p:cNvSpPr txBox="1"/>
          <p:nvPr/>
        </p:nvSpPr>
        <p:spPr>
          <a:xfrm>
            <a:off x="-623475" y="3969772"/>
            <a:ext cx="8150082" cy="63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56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Energy used (kWh) = Power (kW) x Time (h)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endParaRPr lang="en-GB" sz="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F019B5-CC74-47A3-9508-9A09EEF61A54}"/>
              </a:ext>
            </a:extLst>
          </p:cNvPr>
          <p:cNvSpPr txBox="1"/>
          <p:nvPr/>
        </p:nvSpPr>
        <p:spPr>
          <a:xfrm>
            <a:off x="174111" y="4698509"/>
            <a:ext cx="55375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Cost  = Energy used x price per unit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445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D87F4-1E5F-409B-93F4-D5E0144EE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57" y="219631"/>
            <a:ext cx="7886700" cy="736811"/>
          </a:xfrm>
        </p:spPr>
        <p:txBody>
          <a:bodyPr/>
          <a:lstStyle/>
          <a:p>
            <a:r>
              <a:rPr lang="en-GB" dirty="0"/>
              <a:t>Complete the Energy Bill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BF1EED-7564-476B-8981-F2F552C8E6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942" y="1518971"/>
            <a:ext cx="6916115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9580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5722</TotalTime>
  <Words>675</Words>
  <Application>Microsoft Office PowerPoint</Application>
  <PresentationFormat>On-screen Show (4:3)</PresentationFormat>
  <Paragraphs>134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Trebuchet MS</vt:lpstr>
      <vt:lpstr>Custom Design</vt:lpstr>
      <vt:lpstr>Carbon Footprint Project</vt:lpstr>
      <vt:lpstr>PowerPoint Presentation</vt:lpstr>
      <vt:lpstr>Paying for electricity</vt:lpstr>
      <vt:lpstr>An example calculation</vt:lpstr>
      <vt:lpstr>An example calculation</vt:lpstr>
      <vt:lpstr>An example calculation</vt:lpstr>
      <vt:lpstr>Calculating the electricity bill</vt:lpstr>
      <vt:lpstr>Example calculation</vt:lpstr>
      <vt:lpstr>Complete the Energy Bill</vt:lpstr>
      <vt:lpstr>PowerPoint Presentation</vt:lpstr>
      <vt:lpstr>Energy Bill for School Name</vt:lpstr>
      <vt:lpstr>Energy Bill for School Name</vt:lpstr>
      <vt:lpstr>Carbon dioxide equivalent</vt:lpstr>
      <vt:lpstr>Carbon Emissions for Electricity</vt:lpstr>
      <vt:lpstr>What could we do to reduce our energy consumption in school?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139</cp:revision>
  <dcterms:created xsi:type="dcterms:W3CDTF">2023-11-17T14:55:44Z</dcterms:created>
  <dcterms:modified xsi:type="dcterms:W3CDTF">2025-09-29T07:31:25Z</dcterms:modified>
</cp:coreProperties>
</file>