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4"/>
  </p:notesMasterIdLst>
  <p:sldIdLst>
    <p:sldId id="256" r:id="rId2"/>
    <p:sldId id="318" r:id="rId3"/>
    <p:sldId id="279" r:id="rId4"/>
    <p:sldId id="319" r:id="rId5"/>
    <p:sldId id="320" r:id="rId6"/>
    <p:sldId id="332" r:id="rId7"/>
    <p:sldId id="336" r:id="rId8"/>
    <p:sldId id="337" r:id="rId9"/>
    <p:sldId id="340" r:id="rId10"/>
    <p:sldId id="328" r:id="rId11"/>
    <p:sldId id="326" r:id="rId12"/>
    <p:sldId id="28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836" autoAdjust="0"/>
  </p:normalViewPr>
  <p:slideViewPr>
    <p:cSldViewPr snapToGrid="0" snapToObjects="1">
      <p:cViewPr varScale="1">
        <p:scale>
          <a:sx n="119" d="100"/>
          <a:sy n="11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Credit: CDPHE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49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Microsoft Office stock icon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865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69" y="1573306"/>
            <a:ext cx="5567082" cy="371138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11" y="-11160"/>
            <a:ext cx="7886700" cy="1325563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990509" y="2319021"/>
            <a:ext cx="1792381" cy="221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6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771" y="214434"/>
            <a:ext cx="7886700" cy="1325563"/>
          </a:xfrm>
        </p:spPr>
        <p:txBody>
          <a:bodyPr/>
          <a:lstStyle/>
          <a:p>
            <a:r>
              <a:rPr lang="en-GB" dirty="0"/>
              <a:t>Example Carbon Emissions for Commute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286000" y="2613392"/>
            <a:ext cx="4572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333.9</a:t>
            </a:r>
          </a:p>
          <a:p>
            <a:pPr algn="ctr"/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50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5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ED4F-A973-43C2-B9FE-3B32A55F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73" y="302038"/>
            <a:ext cx="7886700" cy="739774"/>
          </a:xfrm>
        </p:spPr>
        <p:txBody>
          <a:bodyPr/>
          <a:lstStyle/>
          <a:p>
            <a:r>
              <a:rPr lang="en-US" dirty="0"/>
              <a:t>Extension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74631-2A0A-4527-906F-9F0A81E5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773" y="1253331"/>
            <a:ext cx="4750192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all the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were changed to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plug in hybrid cars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how much would the total </a:t>
            </a:r>
            <a:r>
              <a:rPr lang="en-GB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be?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much of a reduction is this?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568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05A6D9-7BA5-4124-B196-21E7C0716D6A}"/>
              </a:ext>
            </a:extLst>
          </p:cNvPr>
          <p:cNvSpPr txBox="1"/>
          <p:nvPr/>
        </p:nvSpPr>
        <p:spPr>
          <a:xfrm>
            <a:off x="273424" y="149454"/>
            <a:ext cx="79490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Plenary</a:t>
            </a:r>
            <a:r>
              <a:rPr lang="en-GB" sz="3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~ Complete one of the following sentences in your book: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A6BD09FD-D0FA-42CB-A1ED-2304E1F1EBE2}"/>
              </a:ext>
            </a:extLst>
          </p:cNvPr>
          <p:cNvSpPr/>
          <p:nvPr/>
        </p:nvSpPr>
        <p:spPr>
          <a:xfrm>
            <a:off x="6060559" y="1382234"/>
            <a:ext cx="2679405" cy="1956390"/>
          </a:xfrm>
          <a:prstGeom prst="cloudCallout">
            <a:avLst>
              <a:gd name="adj1" fmla="val -100992"/>
              <a:gd name="adj2" fmla="val 47826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Today I have learnt that …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F2A0E2EC-B1E4-4D32-947F-E708DB25474A}"/>
              </a:ext>
            </a:extLst>
          </p:cNvPr>
          <p:cNvSpPr/>
          <p:nvPr/>
        </p:nvSpPr>
        <p:spPr>
          <a:xfrm>
            <a:off x="526310" y="1871330"/>
            <a:ext cx="3035597" cy="1956390"/>
          </a:xfrm>
          <a:prstGeom prst="wedgeEllipseCallout">
            <a:avLst>
              <a:gd name="adj1" fmla="val 81332"/>
              <a:gd name="adj2" fmla="val -33651"/>
            </a:avLst>
          </a:prstGeom>
          <a:solidFill>
            <a:srgbClr val="CAFAD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 thing I must remember from today’s lesson is…</a:t>
            </a:r>
            <a:endParaRPr lang="en-US" sz="2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1ACFBEE-E165-4843-95E2-EFE4D9EB099E}"/>
              </a:ext>
            </a:extLst>
          </p:cNvPr>
          <p:cNvSpPr/>
          <p:nvPr/>
        </p:nvSpPr>
        <p:spPr>
          <a:xfrm>
            <a:off x="1035424" y="4767073"/>
            <a:ext cx="3975443" cy="912415"/>
          </a:xfrm>
          <a:prstGeom prst="wedgeRoundRectCallout">
            <a:avLst>
              <a:gd name="adj1" fmla="val -68043"/>
              <a:gd name="adj2" fmla="val -99734"/>
              <a:gd name="adj3" fmla="val 16667"/>
            </a:avLst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Before this lesson I already knew how to …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8385E7F9-B45D-4DAE-A4D8-113C728D9B78}"/>
              </a:ext>
            </a:extLst>
          </p:cNvPr>
          <p:cNvSpPr/>
          <p:nvPr/>
        </p:nvSpPr>
        <p:spPr>
          <a:xfrm>
            <a:off x="5464853" y="3827721"/>
            <a:ext cx="3275111" cy="939352"/>
          </a:xfrm>
          <a:prstGeom prst="wedgeRectCallout">
            <a:avLst>
              <a:gd name="adj1" fmla="val 4372"/>
              <a:gd name="adj2" fmla="val 111292"/>
            </a:avLst>
          </a:prstGeom>
          <a:solidFill>
            <a:srgbClr val="FDF7D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still don’t understand …. </a:t>
            </a:r>
            <a:endParaRPr lang="en-US" sz="28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862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281828" y="230404"/>
            <a:ext cx="7528671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8 – Employee Commute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829" y="1710465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 – Discussion Topic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time do you get up in the morning?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long does it take you to get ready?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long does it take you to get to school?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Now imagine you live 45 miles away.</a:t>
            </a: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What time would you have to get up?</a:t>
            </a: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How long do you think it would take you to get to school?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35C84-67FF-40C5-9700-80BF68C70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579" y="177799"/>
            <a:ext cx="7886700" cy="674219"/>
          </a:xfrm>
        </p:spPr>
        <p:txBody>
          <a:bodyPr>
            <a:normAutofit fontScale="90000"/>
          </a:bodyPr>
          <a:lstStyle/>
          <a:p>
            <a:r>
              <a:rPr lang="en-GB" dirty="0"/>
              <a:t>Employee Commute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6BAAD-A844-4F47-91A6-A0B85896C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579" y="1253331"/>
            <a:ext cx="6595110" cy="435133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Not everyone is lucky enough to get a job where they live!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 they have to travel to work – this journey is known as a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commute.</a:t>
            </a: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How do you commute to school?</a:t>
            </a: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How is well-being affected by different transport types?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DB94-D6A8-47B6-84C8-42E7C4B6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02" y="45017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Which form of transport do you think has </a:t>
            </a:r>
            <a:r>
              <a:rPr lang="en-GB" sz="4900" dirty="0"/>
              <a:t>the</a:t>
            </a:r>
            <a:r>
              <a:rPr lang="en-GB" dirty="0"/>
              <a:t> lowest carbon footprint?</a:t>
            </a:r>
          </a:p>
        </p:txBody>
      </p:sp>
    </p:spTree>
    <p:extLst>
      <p:ext uri="{BB962C8B-B14F-4D97-AF65-F5344CB8AC3E}">
        <p14:creationId xmlns:p14="http://schemas.microsoft.com/office/powerpoint/2010/main" val="372818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3CAD-13C5-416F-9FD7-476DAAA3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027" y="194759"/>
            <a:ext cx="7886700" cy="832235"/>
          </a:xfrm>
        </p:spPr>
        <p:txBody>
          <a:bodyPr/>
          <a:lstStyle/>
          <a:p>
            <a:r>
              <a:rPr lang="en-GB" dirty="0"/>
              <a:t>Employee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A58F0-41F4-4FA1-847B-4B85AA0CD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027" y="1164888"/>
            <a:ext cx="4851773" cy="5244353"/>
          </a:xfrm>
        </p:spPr>
        <p:txBody>
          <a:bodyPr>
            <a:normAutofit fontScale="925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 have surveyed the employees and have found out how they get to work.</a:t>
            </a:r>
          </a:p>
          <a:p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Task 1 –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Tally tables</a:t>
            </a:r>
          </a:p>
          <a:p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 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tally chart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is a simple way of recording data and counting the amount of something (frequency). To do this we 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collect the data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sort it into 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and 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tally the marks, 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find the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frequencies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18CFE8-BEF7-FA67-3933-9F261ED6A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676816"/>
              </p:ext>
            </p:extLst>
          </p:nvPr>
        </p:nvGraphicFramePr>
        <p:xfrm>
          <a:off x="5326727" y="3205330"/>
          <a:ext cx="353824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428">
                  <a:extLst>
                    <a:ext uri="{9D8B030D-6E8A-4147-A177-3AD203B41FA5}">
                      <a16:colId xmlns:a16="http://schemas.microsoft.com/office/drawing/2014/main" val="4083984182"/>
                    </a:ext>
                  </a:extLst>
                </a:gridCol>
                <a:gridCol w="1197909">
                  <a:extLst>
                    <a:ext uri="{9D8B030D-6E8A-4147-A177-3AD203B41FA5}">
                      <a16:colId xmlns:a16="http://schemas.microsoft.com/office/drawing/2014/main" val="1923462859"/>
                    </a:ext>
                  </a:extLst>
                </a:gridCol>
                <a:gridCol w="1197909">
                  <a:extLst>
                    <a:ext uri="{9D8B030D-6E8A-4147-A177-3AD203B41FA5}">
                      <a16:colId xmlns:a16="http://schemas.microsoft.com/office/drawing/2014/main" val="613187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Transport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Frequency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096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Walk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IIIIIIII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661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225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IIIIIIIIII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29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Bike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IIIIII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572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0405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D6793-D498-47F6-B7D5-8E985DD4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50" y="307069"/>
            <a:ext cx="7886700" cy="708931"/>
          </a:xfrm>
        </p:spPr>
        <p:txBody>
          <a:bodyPr/>
          <a:lstStyle/>
          <a:p>
            <a:r>
              <a:rPr lang="en-GB" dirty="0"/>
              <a:t>Task 1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C4DCC-DD51-4397-A84B-17FD1F6FE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50" y="1348469"/>
            <a:ext cx="7886700" cy="435133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Using the survey data sheet create 3 tally tables and fill them in.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table – Transport method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table – Type of cars (size)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table – Fuel type (cars)</a:t>
            </a:r>
          </a:p>
        </p:txBody>
      </p:sp>
    </p:spTree>
    <p:extLst>
      <p:ext uri="{BB962C8B-B14F-4D97-AF65-F5344CB8AC3E}">
        <p14:creationId xmlns:p14="http://schemas.microsoft.com/office/powerpoint/2010/main" val="2107592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D09E-C31F-4821-9784-C5E9475CC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708" y="343806"/>
            <a:ext cx="7886700" cy="739774"/>
          </a:xfrm>
        </p:spPr>
        <p:txBody>
          <a:bodyPr/>
          <a:lstStyle/>
          <a:p>
            <a:r>
              <a:rPr lang="en-US" dirty="0"/>
              <a:t>Task 2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5CA3F-2902-482E-9432-01E03E089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708" y="1539240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Plot a bar chart for each tally table.</a:t>
            </a: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One for </a:t>
            </a: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Transport method</a:t>
            </a: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Type of car</a:t>
            </a: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Fuel type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 descr="Bar chart outline">
            <a:extLst>
              <a:ext uri="{FF2B5EF4-FFF2-40B4-BE49-F238E27FC236}">
                <a16:creationId xmlns:a16="http://schemas.microsoft.com/office/drawing/2014/main" id="{71268D0B-8AC4-D85E-0D8B-F3FA223C7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91276" y="2082800"/>
            <a:ext cx="2346960" cy="234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19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3946A-7D39-4A06-98F3-22C86AA3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003" y="214781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/>
              <a:t>Task 3 – Working out the carbon footprint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DB7D7-E438-4384-BFDE-6E5F913BF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003" y="1820638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tables of data to total the mileage for each car type.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carbon footprint information for each vehicle type to work out the total emissions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this up for the total carbon footprint from the commute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19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A32F3-0850-4EFD-9B54-A859188C4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99" y="173545"/>
            <a:ext cx="7886700" cy="829756"/>
          </a:xfrm>
        </p:spPr>
        <p:txBody>
          <a:bodyPr/>
          <a:lstStyle/>
          <a:p>
            <a:r>
              <a:rPr lang="en-US" dirty="0"/>
              <a:t>Example Results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AADCE31-E88D-4A63-8CDC-FEF98D3108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4763638"/>
              </p:ext>
            </p:extLst>
          </p:nvPr>
        </p:nvGraphicFramePr>
        <p:xfrm>
          <a:off x="677168" y="1668780"/>
          <a:ext cx="7789663" cy="31203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3032">
                  <a:extLst>
                    <a:ext uri="{9D8B030D-6E8A-4147-A177-3AD203B41FA5}">
                      <a16:colId xmlns:a16="http://schemas.microsoft.com/office/drawing/2014/main" val="1913455601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217284246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942182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86256683"/>
                    </a:ext>
                  </a:extLst>
                </a:gridCol>
                <a:gridCol w="1170685">
                  <a:extLst>
                    <a:ext uri="{9D8B030D-6E8A-4147-A177-3AD203B41FA5}">
                      <a16:colId xmlns:a16="http://schemas.microsoft.com/office/drawing/2014/main" val="4000659366"/>
                    </a:ext>
                  </a:extLst>
                </a:gridCol>
                <a:gridCol w="1095371">
                  <a:extLst>
                    <a:ext uri="{9D8B030D-6E8A-4147-A177-3AD203B41FA5}">
                      <a16:colId xmlns:a16="http://schemas.microsoft.com/office/drawing/2014/main" val="369885332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Vehicle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 Size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Fuel Type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Miles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kgCO2e/mile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kgCO2e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39830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200.7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968670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264.5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61437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65.9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773069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17382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Small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Diesel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43363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Diesel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196.9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67102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Diesel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89.57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59021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Diesel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430936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known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48.5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01777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Average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Plug in hybrid electrical vehicle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0.22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80187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Average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Hybrid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17749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Motorbike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Average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Petrol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872036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333.9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1897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02434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5758</TotalTime>
  <Words>504</Words>
  <Application>Microsoft Office PowerPoint</Application>
  <PresentationFormat>On-screen Show (4:3)</PresentationFormat>
  <Paragraphs>151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Employee Commute</vt:lpstr>
      <vt:lpstr>Which form of transport do you think has the lowest carbon footprint?</vt:lpstr>
      <vt:lpstr>Employee Survey</vt:lpstr>
      <vt:lpstr>Task 1 </vt:lpstr>
      <vt:lpstr>Task 2</vt:lpstr>
      <vt:lpstr>Task 3 – Working out the carbon footprint</vt:lpstr>
      <vt:lpstr>Example Results</vt:lpstr>
      <vt:lpstr>Example Carbon Emissions for Commute</vt:lpstr>
      <vt:lpstr>Extension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145</cp:revision>
  <dcterms:created xsi:type="dcterms:W3CDTF">2023-11-17T14:55:44Z</dcterms:created>
  <dcterms:modified xsi:type="dcterms:W3CDTF">2025-09-29T07:36:37Z</dcterms:modified>
</cp:coreProperties>
</file>