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5"/>
  </p:notesMasterIdLst>
  <p:sldIdLst>
    <p:sldId id="317" r:id="rId2"/>
    <p:sldId id="318" r:id="rId3"/>
    <p:sldId id="373" r:id="rId4"/>
    <p:sldId id="358" r:id="rId5"/>
    <p:sldId id="382" r:id="rId6"/>
    <p:sldId id="374" r:id="rId7"/>
    <p:sldId id="376" r:id="rId8"/>
    <p:sldId id="377" r:id="rId9"/>
    <p:sldId id="378" r:id="rId10"/>
    <p:sldId id="379" r:id="rId11"/>
    <p:sldId id="380" r:id="rId12"/>
    <p:sldId id="381" r:id="rId13"/>
    <p:sldId id="28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336600"/>
    <a:srgbClr val="333300"/>
    <a:srgbClr val="663300"/>
    <a:srgbClr val="666633"/>
    <a:srgbClr val="FF3300"/>
    <a:srgbClr val="FF0000"/>
    <a:srgbClr val="CC0000"/>
    <a:srgbClr val="8A1146"/>
    <a:srgbClr val="B94F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3962" autoAdjust="0"/>
  </p:normalViewPr>
  <p:slideViewPr>
    <p:cSldViewPr snapToGrid="0" snapToObjects="1">
      <p:cViewPr varScale="1">
        <p:scale>
          <a:sx n="104" d="100"/>
          <a:sy n="104" d="100"/>
        </p:scale>
        <p:origin x="1866" y="102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4839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Video: Pew (2016). What Is Ocean Acidification? | A Cartoon Crash Course. Available at: https://www.youtube.com/watch?v=ogZkV-Yj7Hc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046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923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gZkV-Yj7Hc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1" y="1734670"/>
            <a:ext cx="5082988" cy="338865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100" y="323011"/>
            <a:ext cx="7886700" cy="832689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379323" y="2054972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0C89B-708D-4819-BAC3-8D29FE32E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250" y="302077"/>
            <a:ext cx="7886700" cy="823231"/>
          </a:xfrm>
        </p:spPr>
        <p:txBody>
          <a:bodyPr/>
          <a:lstStyle/>
          <a:p>
            <a:r>
              <a:rPr lang="en-GB" dirty="0"/>
              <a:t>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1A103-3E73-4CCB-BE76-3308BCE20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250" y="1513569"/>
            <a:ext cx="7886700" cy="4351338"/>
          </a:xfrm>
        </p:spPr>
        <p:txBody>
          <a:bodyPr>
            <a:normAutofit/>
          </a:bodyPr>
          <a:lstStyle/>
          <a:p>
            <a:pPr algn="l">
              <a:buFont typeface="+mj-lt"/>
              <a:buAutoNum type="arabicPeriod"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amount of carbon dioxide in each breath is small, so it takes a lot of breaths to react with the alkali.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ensure the solution is slightly alkaline at the beginning and to </a:t>
            </a:r>
            <a:r>
              <a:rPr lang="en-US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neutralise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any CO</a:t>
            </a:r>
            <a:r>
              <a:rPr lang="en-US" b="0" i="0" baseline="-25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or any other acid initially present.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220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0B86C-F8BB-4AD0-B2E5-2F977374C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0" y="270327"/>
            <a:ext cx="7886700" cy="886731"/>
          </a:xfrm>
        </p:spPr>
        <p:txBody>
          <a:bodyPr/>
          <a:lstStyle/>
          <a:p>
            <a:r>
              <a:rPr lang="en-GB" dirty="0"/>
              <a:t>Investigation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3A597-1057-43EC-87AB-E9083E4DD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050" y="1526269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ocean water becomes more acidic it causes two main problems for shell-making organisms like clams, oysters, and coral: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It becomes harder for these organisms to make their shells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If the water becomes too acidic, normal shells can react with the more acidic water causing the shell to break down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166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01008-95DF-41E2-9C83-591D0297A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386135"/>
            <a:ext cx="7886700" cy="654704"/>
          </a:xfrm>
        </p:spPr>
        <p:txBody>
          <a:bodyPr>
            <a:normAutofit fontScale="90000"/>
          </a:bodyPr>
          <a:lstStyle/>
          <a:p>
            <a:r>
              <a:rPr lang="en-GB" dirty="0"/>
              <a:t>Design your own experiment!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225CC-9DF0-42D3-9523-A0A6AA229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075389"/>
            <a:ext cx="7886700" cy="4351338"/>
          </a:xfrm>
        </p:spPr>
        <p:txBody>
          <a:bodyPr>
            <a:normAutofit/>
          </a:bodyPr>
          <a:lstStyle/>
          <a:p>
            <a:pPr algn="l" fontAlgn="base"/>
            <a:r>
              <a:rPr lang="en-US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 will be provided with access to a set of equipment and materials from the list below. Your task, in groups, is to design an experiment which test the following hypothesis:</a:t>
            </a:r>
          </a:p>
          <a:p>
            <a:pPr marL="0" indent="0" algn="l" fontAlgn="base">
              <a:buNone/>
            </a:pPr>
            <a:r>
              <a:rPr lang="en-US" sz="2400" b="1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“An increase in saltwater acidity (a decrease in pH) will alter the structure of calcium carbonate shells”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B776E2-31EF-4A91-B69E-95FDD8B36700}"/>
              </a:ext>
            </a:extLst>
          </p:cNvPr>
          <p:cNvSpPr txBox="1">
            <a:spLocks/>
          </p:cNvSpPr>
          <p:nvPr/>
        </p:nvSpPr>
        <p:spPr>
          <a:xfrm>
            <a:off x="323850" y="3625568"/>
            <a:ext cx="7886700" cy="2563348"/>
          </a:xfrm>
          <a:prstGeom prst="rect">
            <a:avLst/>
          </a:prstGeom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Sea water or water and salt (so you can make your own)</a:t>
            </a:r>
          </a:p>
          <a:p>
            <a:pPr fontAlgn="base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Litmus paper/Indicator</a:t>
            </a:r>
          </a:p>
          <a:p>
            <a:pPr fontAlgn="base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Sea shells or eggs</a:t>
            </a:r>
          </a:p>
          <a:p>
            <a:pPr fontAlgn="base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Beakers</a:t>
            </a:r>
          </a:p>
          <a:p>
            <a:pPr fontAlgn="base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Straws</a:t>
            </a:r>
          </a:p>
          <a:p>
            <a:pPr fontAlgn="base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Acid </a:t>
            </a:r>
          </a:p>
          <a:p>
            <a:pPr fontAlgn="base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Stopwatch</a:t>
            </a:r>
          </a:p>
          <a:p>
            <a:pPr fontAlgn="base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Measuring cylinder</a:t>
            </a: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599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92369A3-3329-4DFD-862C-159082890B85}"/>
              </a:ext>
            </a:extLst>
          </p:cNvPr>
          <p:cNvSpPr/>
          <p:nvPr/>
        </p:nvSpPr>
        <p:spPr>
          <a:xfrm>
            <a:off x="2081915" y="1654727"/>
            <a:ext cx="4444410" cy="2650573"/>
          </a:xfrm>
          <a:prstGeom prst="roundRect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418E77-CB08-4115-B0DC-59A2F6F79066}"/>
              </a:ext>
            </a:extLst>
          </p:cNvPr>
          <p:cNvSpPr txBox="1"/>
          <p:nvPr/>
        </p:nvSpPr>
        <p:spPr>
          <a:xfrm>
            <a:off x="244548" y="233916"/>
            <a:ext cx="747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Plenary – WhatsApp message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9C6B59-462C-4F1F-B28A-1E22E56DA1B8}"/>
              </a:ext>
            </a:extLst>
          </p:cNvPr>
          <p:cNvSpPr txBox="1"/>
          <p:nvPr/>
        </p:nvSpPr>
        <p:spPr>
          <a:xfrm>
            <a:off x="2214229" y="2062715"/>
            <a:ext cx="39606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Write a WhatsApp message to your friend telling them what you have learnt this lesson!!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608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363713" y="224273"/>
            <a:ext cx="7139747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15 – What to do about CO</a:t>
            </a:r>
            <a:r>
              <a:rPr lang="en-GB" baseline="-25000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DDECFF-37C4-96B9-9D81-8E342BED5F5E}"/>
              </a:ext>
            </a:extLst>
          </p:cNvPr>
          <p:cNvSpPr txBox="1"/>
          <p:nvPr/>
        </p:nvSpPr>
        <p:spPr>
          <a:xfrm>
            <a:off x="419100" y="1803288"/>
            <a:ext cx="8305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  <a:p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Read the statements below about carbon dioxide. Mark each one true (T) or false (F).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____ Carbon Dioxide is a gas made of two carbon atoms and one oxygen atom.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____ Carbon Dioxide is a type of metal found deep in the ocean.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____ Humans and other animals breathe out carbon dioxide.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____ Plants, including plankton, take in carbon dioxide and use it in a process called photosynthesis to convert sunlight into energy they can use to grown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____ The burning of fossil fuels, like petroleum and natural gas, releases carbon dioxide into the atmosphere.</a:t>
            </a: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363713" y="230405"/>
            <a:ext cx="7139747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15 – What to do about CO</a:t>
            </a:r>
            <a:r>
              <a:rPr lang="en-GB" baseline="-25000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F6B733-A8B2-0DC6-BF3D-2DBA096DB8CD}"/>
              </a:ext>
            </a:extLst>
          </p:cNvPr>
          <p:cNvSpPr txBox="1"/>
          <p:nvPr/>
        </p:nvSpPr>
        <p:spPr>
          <a:xfrm>
            <a:off x="419100" y="1854088"/>
            <a:ext cx="8305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  <a:p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Read the statements below about carbon dioxide. Mark each one true (T) or false (F).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u="sng" dirty="0">
                <a:latin typeface="Arial" panose="020B0604020202020204" pitchFamily="34" charset="0"/>
                <a:cs typeface="Arial" panose="020B0604020202020204" pitchFamily="34" charset="0"/>
              </a:rPr>
              <a:t>_F_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Carbon Dioxide is a gas made of two carbon atoms and one oxygen atom.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u="sng" dirty="0">
                <a:latin typeface="Arial" panose="020B0604020202020204" pitchFamily="34" charset="0"/>
                <a:cs typeface="Arial" panose="020B0604020202020204" pitchFamily="34" charset="0"/>
              </a:rPr>
              <a:t>_F__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Carbon Dioxide is a type of metal found deep in the ocean.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u="sng" dirty="0">
                <a:latin typeface="Arial" panose="020B0604020202020204" pitchFamily="34" charset="0"/>
                <a:cs typeface="Arial" panose="020B0604020202020204" pitchFamily="34" charset="0"/>
              </a:rPr>
              <a:t>_T__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Humans and other animals breathe out carbon dioxide.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u="sng" dirty="0">
                <a:latin typeface="Arial" panose="020B0604020202020204" pitchFamily="34" charset="0"/>
                <a:cs typeface="Arial" panose="020B0604020202020204" pitchFamily="34" charset="0"/>
              </a:rPr>
              <a:t>_T__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Plants, including plankton, take in carbon dioxide and use it in a process called photosynthesis to convert sunlight into energy they can use to grown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u="sng" dirty="0">
                <a:latin typeface="Arial" panose="020B0604020202020204" pitchFamily="34" charset="0"/>
                <a:cs typeface="Arial" panose="020B0604020202020204" pitchFamily="34" charset="0"/>
              </a:rPr>
              <a:t>_T__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The burning of fossil fuels, like petroleum and natural gas, releases carbon dioxide into the atmosphere.</a:t>
            </a:r>
          </a:p>
        </p:txBody>
      </p:sp>
    </p:spTree>
    <p:extLst>
      <p:ext uri="{BB962C8B-B14F-4D97-AF65-F5344CB8AC3E}">
        <p14:creationId xmlns:p14="http://schemas.microsoft.com/office/powerpoint/2010/main" val="3104701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38501-DE2B-48E4-8A01-8965A7CC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03" y="241295"/>
            <a:ext cx="7886700" cy="810531"/>
          </a:xfrm>
        </p:spPr>
        <p:txBody>
          <a:bodyPr/>
          <a:lstStyle/>
          <a:p>
            <a:r>
              <a:rPr lang="en-GB" dirty="0"/>
              <a:t>A pH reminder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8CCA1A-2144-4624-BDE6-C5019DD30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703" y="1476613"/>
            <a:ext cx="3829050" cy="123917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Which letter goes where? Think pair share!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F88230-8869-0C4B-AAEA-E9475AA5B6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183475"/>
              </p:ext>
            </p:extLst>
          </p:nvPr>
        </p:nvGraphicFramePr>
        <p:xfrm>
          <a:off x="431798" y="3880922"/>
          <a:ext cx="8388352" cy="110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168">
                  <a:extLst>
                    <a:ext uri="{9D8B030D-6E8A-4147-A177-3AD203B41FA5}">
                      <a16:colId xmlns:a16="http://schemas.microsoft.com/office/drawing/2014/main" val="292525058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523043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10955058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968946836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24076721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486030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88984294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362533950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65215098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493602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68567247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11652663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76927229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959192170"/>
                    </a:ext>
                  </a:extLst>
                </a:gridCol>
              </a:tblGrid>
              <a:tr h="110490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8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 anchor="ctr"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11</a:t>
                      </a: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12</a:t>
                      </a:r>
                    </a:p>
                  </a:txBody>
                  <a:tcPr anchor="ctr">
                    <a:solidFill>
                      <a:srgbClr val="66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13</a:t>
                      </a:r>
                    </a:p>
                  </a:txBody>
                  <a:tcPr anchor="ctr"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14</a:t>
                      </a:r>
                    </a:p>
                  </a:txBody>
                  <a:tcPr anchor="ctr">
                    <a:solidFill>
                      <a:srgbClr val="33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11271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8608D16-0BBF-A95A-309F-88CBFF530172}"/>
              </a:ext>
            </a:extLst>
          </p:cNvPr>
          <p:cNvSpPr txBox="1"/>
          <p:nvPr/>
        </p:nvSpPr>
        <p:spPr>
          <a:xfrm>
            <a:off x="456438" y="3396219"/>
            <a:ext cx="838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		        K					 H									  N 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6E881A-8C4B-D05E-E529-5AE33E16FDE1}"/>
              </a:ext>
            </a:extLst>
          </p:cNvPr>
          <p:cNvSpPr txBox="1"/>
          <p:nvPr/>
        </p:nvSpPr>
        <p:spPr>
          <a:xfrm>
            <a:off x="4441445" y="1093156"/>
            <a:ext cx="2209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Stomach Acid</a:t>
            </a:r>
          </a:p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Drain Cleaner</a:t>
            </a:r>
          </a:p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Milk</a:t>
            </a:r>
          </a:p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Lemon Juice</a:t>
            </a:r>
          </a:p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Bleach</a:t>
            </a:r>
          </a:p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Coffee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G.  Tomato Juice</a:t>
            </a:r>
          </a:p>
          <a:p>
            <a:pPr marL="342900" indent="-342900">
              <a:buAutoNum type="alphaUcPeriod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A7BCE4-B471-9FC7-2FA4-9E1165D4BC78}"/>
              </a:ext>
            </a:extLst>
          </p:cNvPr>
          <p:cNvSpPr txBox="1"/>
          <p:nvPr/>
        </p:nvSpPr>
        <p:spPr>
          <a:xfrm>
            <a:off x="6651245" y="1030210"/>
            <a:ext cx="22097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H. Ocean Water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I. Detergent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J. Antacids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K. Orange Juice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L. Tap Water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M. Hand Soap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N. Sodium Hydroxide</a:t>
            </a:r>
          </a:p>
        </p:txBody>
      </p:sp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34483-0198-5A22-E218-48E57D32D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862C6-2FAA-795A-742A-D752F2558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03" y="241295"/>
            <a:ext cx="7886700" cy="810531"/>
          </a:xfrm>
        </p:spPr>
        <p:txBody>
          <a:bodyPr/>
          <a:lstStyle/>
          <a:p>
            <a:r>
              <a:rPr lang="en-GB" dirty="0"/>
              <a:t>A pH reminder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E92C8C-BAF4-CCDD-70B2-7F2DA5F24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703" y="1476613"/>
            <a:ext cx="3829050" cy="123917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Which letter goes where? Think pair share!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6747413-10C9-0F4C-8893-757F82E4B66C}"/>
              </a:ext>
            </a:extLst>
          </p:cNvPr>
          <p:cNvGraphicFramePr>
            <a:graphicFrameLocks noGrp="1"/>
          </p:cNvGraphicFramePr>
          <p:nvPr/>
        </p:nvGraphicFramePr>
        <p:xfrm>
          <a:off x="431798" y="3880922"/>
          <a:ext cx="8388352" cy="110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168">
                  <a:extLst>
                    <a:ext uri="{9D8B030D-6E8A-4147-A177-3AD203B41FA5}">
                      <a16:colId xmlns:a16="http://schemas.microsoft.com/office/drawing/2014/main" val="292525058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523043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10955058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968946836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24076721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0486030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88984294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362533950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652150985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3493602161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685672474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1116526633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769272292"/>
                    </a:ext>
                  </a:extLst>
                </a:gridCol>
                <a:gridCol w="599168">
                  <a:extLst>
                    <a:ext uri="{9D8B030D-6E8A-4147-A177-3AD203B41FA5}">
                      <a16:colId xmlns:a16="http://schemas.microsoft.com/office/drawing/2014/main" val="2959192170"/>
                    </a:ext>
                  </a:extLst>
                </a:gridCol>
              </a:tblGrid>
              <a:tr h="110490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 anchor="ctr"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8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 anchor="ctr"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11</a:t>
                      </a: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12</a:t>
                      </a:r>
                    </a:p>
                  </a:txBody>
                  <a:tcPr anchor="ctr">
                    <a:solidFill>
                      <a:srgbClr val="66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13</a:t>
                      </a:r>
                    </a:p>
                  </a:txBody>
                  <a:tcPr anchor="ctr">
                    <a:solidFill>
                      <a:srgbClr val="66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14</a:t>
                      </a:r>
                    </a:p>
                  </a:txBody>
                  <a:tcPr anchor="ctr">
                    <a:solidFill>
                      <a:srgbClr val="3333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112715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71398CA-FBCC-DA27-4901-87CE5D2690C9}"/>
              </a:ext>
            </a:extLst>
          </p:cNvPr>
          <p:cNvSpPr txBox="1"/>
          <p:nvPr/>
        </p:nvSpPr>
        <p:spPr>
          <a:xfrm>
            <a:off x="4441445" y="1093156"/>
            <a:ext cx="2209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Stomach Acid</a:t>
            </a:r>
          </a:p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Drain Cleaner</a:t>
            </a:r>
          </a:p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Milk</a:t>
            </a:r>
          </a:p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Lemon Juice</a:t>
            </a:r>
          </a:p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Bleach</a:t>
            </a:r>
          </a:p>
          <a:p>
            <a:pPr marL="342900" indent="-342900"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Coffee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G.  Tomato Juice</a:t>
            </a:r>
          </a:p>
          <a:p>
            <a:pPr marL="342900" indent="-342900">
              <a:buAutoNum type="alphaUcPeriod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FA75CF-CC8E-2B1A-F840-4FE39C02FDDE}"/>
              </a:ext>
            </a:extLst>
          </p:cNvPr>
          <p:cNvSpPr txBox="1"/>
          <p:nvPr/>
        </p:nvSpPr>
        <p:spPr>
          <a:xfrm>
            <a:off x="6651245" y="1030210"/>
            <a:ext cx="22097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H. Ocean Water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I. Detergent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J. Antacids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K. Orange Juice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L. Tap Water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M. Hand Soap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N. Sodium Hydroxide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AB7EC2-4DDF-213E-CA87-748B2B93E3BC}"/>
              </a:ext>
            </a:extLst>
          </p:cNvPr>
          <p:cNvSpPr txBox="1"/>
          <p:nvPr/>
        </p:nvSpPr>
        <p:spPr>
          <a:xfrm>
            <a:off x="457198" y="3325430"/>
            <a:ext cx="8547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   A         D        K	  G	     F	       C	  L         H	       J 	M	    I	      E 	B         N		   </a:t>
            </a:r>
          </a:p>
        </p:txBody>
      </p:sp>
    </p:spTree>
    <p:extLst>
      <p:ext uri="{BB962C8B-B14F-4D97-AF65-F5344CB8AC3E}">
        <p14:creationId xmlns:p14="http://schemas.microsoft.com/office/powerpoint/2010/main" val="1683264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59D8C-669C-4F19-B79A-85AEE1215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50" y="295727"/>
            <a:ext cx="7886700" cy="835931"/>
          </a:xfrm>
        </p:spPr>
        <p:txBody>
          <a:bodyPr>
            <a:normAutofit/>
          </a:bodyPr>
          <a:lstStyle/>
          <a:p>
            <a:r>
              <a:rPr lang="en-GB" dirty="0"/>
              <a:t>Problems with Carbon Dioxide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EF1148-9E0B-4693-92B8-AC94AEDE0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350" y="134846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carbon dioxide reacts with water a weak acid is formed – Carbonic Acid.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446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4AA56-EDC7-4E80-8289-0F3C159F8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556" y="352428"/>
            <a:ext cx="7886700" cy="866774"/>
          </a:xfrm>
        </p:spPr>
        <p:txBody>
          <a:bodyPr/>
          <a:lstStyle/>
          <a:p>
            <a:r>
              <a:rPr lang="en-GB" dirty="0"/>
              <a:t>Ocean Acidification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319F4-BCA7-48D9-A945-5388145BA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556" y="1512889"/>
            <a:ext cx="554355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 much CO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 the atmosphere causes Earth and its atmosphere to become warmer. 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Excess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can make water more acidic causing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ocean acidification,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makes it difficult for some organisms to form shells and is especially damaging to coral.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3D92F2-6711-4296-810F-673C94C40E32}"/>
              </a:ext>
            </a:extLst>
          </p:cNvPr>
          <p:cNvSpPr txBox="1"/>
          <p:nvPr/>
        </p:nvSpPr>
        <p:spPr>
          <a:xfrm>
            <a:off x="5983196" y="2027021"/>
            <a:ext cx="271630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https://www.youtube.com/watch?v=ogZkV-Yj7Hc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Watch the video to find out more</a:t>
            </a:r>
          </a:p>
        </p:txBody>
      </p:sp>
    </p:spTree>
    <p:extLst>
      <p:ext uri="{BB962C8B-B14F-4D97-AF65-F5344CB8AC3E}">
        <p14:creationId xmlns:p14="http://schemas.microsoft.com/office/powerpoint/2010/main" val="1510409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965339-3376-48F0-ABC8-542E313E1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616" y="477184"/>
            <a:ext cx="7833166" cy="4351338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Activity 1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Place about 125 cm</a:t>
            </a:r>
            <a:r>
              <a:rPr lang="en-US" sz="1800" b="0" i="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of water in a 250 cm</a:t>
            </a:r>
            <a:r>
              <a:rPr lang="en-US" sz="1800" b="0" i="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conical flask.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Add five or six drops of thymolphthalein indicator to the water.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Add just enough sodium hydroxide solution (about two or three drops) to produce a blue colour.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Talk or blow gently into the flask – </a:t>
            </a:r>
            <a:r>
              <a:rPr lang="en-US" sz="18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ie</a:t>
            </a: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add the carbon dioxide.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Continue adding the carbon dioxide until a colour change is observed.</a:t>
            </a:r>
          </a:p>
          <a:p>
            <a:pPr marL="0" indent="0" algn="l">
              <a:buNone/>
            </a:pPr>
            <a:endParaRPr lang="en-US" sz="1800" b="1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n-US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Activity 2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Place about 125 cm</a:t>
            </a:r>
            <a:r>
              <a:rPr lang="en-US" sz="1800" b="0" i="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of water in a 250 cm</a:t>
            </a:r>
            <a:r>
              <a:rPr lang="en-US" sz="1800" b="0" i="0" baseline="30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conical flask.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Add one or two drops of phenol red to the water.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Add two drops of sodium hydroxide solution to produce a red solution.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Talk or blow gently into the flask – </a:t>
            </a:r>
            <a:r>
              <a:rPr lang="en-US" sz="1800" b="0" i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ie</a:t>
            </a:r>
            <a:r>
              <a:rPr lang="en-US" sz="1800" b="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add carbon dioxide.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Continue adding the carbon dioxide until a colour change is observed.</a:t>
            </a:r>
          </a:p>
          <a:p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972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0C89B-708D-4819-BAC3-8D29FE32E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332469"/>
            <a:ext cx="7886700" cy="658131"/>
          </a:xfrm>
        </p:spPr>
        <p:txBody>
          <a:bodyPr>
            <a:normAutofit fontScale="90000"/>
          </a:bodyPr>
          <a:lstStyle/>
          <a:p>
            <a:r>
              <a:rPr lang="en-GB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1A103-3E73-4CCB-BE76-3308BCE20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1373869"/>
            <a:ext cx="7886700" cy="4351338"/>
          </a:xfrm>
        </p:spPr>
        <p:txBody>
          <a:bodyPr>
            <a:normAutofit/>
          </a:bodyPr>
          <a:lstStyle/>
          <a:p>
            <a:pPr algn="l">
              <a:buFont typeface="+mj-lt"/>
              <a:buAutoNum type="arabicPeriod"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Why does the colour change not occur instantly?</a:t>
            </a:r>
          </a:p>
          <a:p>
            <a:pPr algn="l">
              <a:buFont typeface="+mj-lt"/>
              <a:buAutoNum type="arabicPeriod"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is the reason for adding a few drops of sodium hydroxide solution (NaOH) before each experiment? 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71096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5694</TotalTime>
  <Words>941</Words>
  <Application>Microsoft Office PowerPoint</Application>
  <PresentationFormat>On-screen Show (4:3)</PresentationFormat>
  <Paragraphs>142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Custom Design</vt:lpstr>
      <vt:lpstr>Carbon Footprint Project</vt:lpstr>
      <vt:lpstr>PowerPoint Presentation</vt:lpstr>
      <vt:lpstr>PowerPoint Presentation</vt:lpstr>
      <vt:lpstr>A pH reminder</vt:lpstr>
      <vt:lpstr>A pH reminder</vt:lpstr>
      <vt:lpstr>Problems with Carbon Dioxide</vt:lpstr>
      <vt:lpstr>Ocean Acidification</vt:lpstr>
      <vt:lpstr>PowerPoint Presentation</vt:lpstr>
      <vt:lpstr>Questions</vt:lpstr>
      <vt:lpstr>Answers</vt:lpstr>
      <vt:lpstr>Investigation Time</vt:lpstr>
      <vt:lpstr>Design your own experiment!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138</cp:revision>
  <dcterms:created xsi:type="dcterms:W3CDTF">2023-11-17T14:55:44Z</dcterms:created>
  <dcterms:modified xsi:type="dcterms:W3CDTF">2025-09-29T07:40:28Z</dcterms:modified>
</cp:coreProperties>
</file>