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3"/>
  </p:notesMasterIdLst>
  <p:sldIdLst>
    <p:sldId id="317" r:id="rId2"/>
    <p:sldId id="318" r:id="rId3"/>
    <p:sldId id="329" r:id="rId4"/>
    <p:sldId id="339" r:id="rId5"/>
    <p:sldId id="340" r:id="rId6"/>
    <p:sldId id="321" r:id="rId7"/>
    <p:sldId id="322" r:id="rId8"/>
    <p:sldId id="327" r:id="rId9"/>
    <p:sldId id="323" r:id="rId10"/>
    <p:sldId id="328" r:id="rId11"/>
    <p:sldId id="34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585" autoAdjust="0"/>
  </p:normalViewPr>
  <p:slideViewPr>
    <p:cSldViewPr snapToGrid="0" snapToObjects="1">
      <p:cViewPr varScale="1">
        <p:scale>
          <a:sx n="118" d="100"/>
          <a:sy n="118" d="100"/>
        </p:scale>
        <p:origin x="144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askiitians.com (2024). Coal and Petroleum CBSE Class 8 Science Revision Notes Chapter 5. Available at: https://www.askiitians.com/revision-notes/class-8-science/coal-and-petroleum/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797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Microsoft Office stock images</a:t>
            </a:r>
          </a:p>
          <a:p>
            <a:r>
              <a:rPr lang="en-GB" dirty="0"/>
              <a:t>Video: Oxfam America (2010). Big Changes in the Amazon. Available at: https://www.youtube.com/watch?v=rzo5pOYhklY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297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credits: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212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709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  <p:sldLayoutId id="214748366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18" Type="http://schemas.openxmlformats.org/officeDocument/2006/relationships/image" Target="../media/image24.png"/><Relationship Id="rId3" Type="http://schemas.openxmlformats.org/officeDocument/2006/relationships/image" Target="../media/image9.svg"/><Relationship Id="rId21" Type="http://schemas.openxmlformats.org/officeDocument/2006/relationships/image" Target="../media/image27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19" Type="http://schemas.openxmlformats.org/officeDocument/2006/relationships/image" Target="../media/image25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18" Type="http://schemas.openxmlformats.org/officeDocument/2006/relationships/image" Target="../media/image24.png"/><Relationship Id="rId3" Type="http://schemas.openxmlformats.org/officeDocument/2006/relationships/image" Target="../media/image9.svg"/><Relationship Id="rId21" Type="http://schemas.openxmlformats.org/officeDocument/2006/relationships/image" Target="../media/image27.sv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5" Type="http://schemas.openxmlformats.org/officeDocument/2006/relationships/image" Target="../media/image21.svg"/><Relationship Id="rId10" Type="http://schemas.openxmlformats.org/officeDocument/2006/relationships/image" Target="../media/image16.png"/><Relationship Id="rId19" Type="http://schemas.openxmlformats.org/officeDocument/2006/relationships/image" Target="../media/image25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tes.com/teaching-resource/building-greenhouse-gases-618164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zo5pOYhklY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789" y="1647174"/>
            <a:ext cx="4876800" cy="32512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800" y="225310"/>
            <a:ext cx="7886700" cy="743182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31056" y="1898747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68468-7C2D-410C-89D9-EC3170A03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650" y="220682"/>
            <a:ext cx="7886700" cy="647702"/>
          </a:xfrm>
        </p:spPr>
        <p:txBody>
          <a:bodyPr>
            <a:normAutofit fontScale="90000"/>
          </a:bodyPr>
          <a:lstStyle/>
          <a:p>
            <a:r>
              <a:rPr lang="en-GB" dirty="0"/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E93E7-8551-4EB6-840C-6AD404A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650" y="1116694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These are all ways to reduce carbon footprint. What do you think they mean?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8C990F-E000-B1FE-82A5-2111DE916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630737"/>
              </p:ext>
            </p:extLst>
          </p:nvPr>
        </p:nvGraphicFramePr>
        <p:xfrm>
          <a:off x="1524000" y="2766535"/>
          <a:ext cx="6096000" cy="2443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94672378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64914584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9695274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25026713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120309744"/>
                    </a:ext>
                  </a:extLst>
                </a:gridCol>
              </a:tblGrid>
              <a:tr h="1221709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525937"/>
                  </a:ext>
                </a:extLst>
              </a:tr>
              <a:tr h="1221709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063187"/>
                  </a:ext>
                </a:extLst>
              </a:tr>
            </a:tbl>
          </a:graphicData>
        </a:graphic>
      </p:graphicFrame>
      <p:pic>
        <p:nvPicPr>
          <p:cNvPr id="15" name="Graphic 14" descr="Lights On with solid fill">
            <a:extLst>
              <a:ext uri="{FF2B5EF4-FFF2-40B4-BE49-F238E27FC236}">
                <a16:creationId xmlns:a16="http://schemas.microsoft.com/office/drawing/2014/main" id="{43B01C1A-7A8B-9821-854A-90E7B63DBF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8167" y="2865510"/>
            <a:ext cx="648000" cy="648000"/>
          </a:xfrm>
          <a:prstGeom prst="rect">
            <a:avLst/>
          </a:prstGeom>
        </p:spPr>
      </p:pic>
      <p:pic>
        <p:nvPicPr>
          <p:cNvPr id="16" name="Graphic 15" descr="Upstairs with solid fill">
            <a:extLst>
              <a:ext uri="{FF2B5EF4-FFF2-40B4-BE49-F238E27FC236}">
                <a16:creationId xmlns:a16="http://schemas.microsoft.com/office/drawing/2014/main" id="{9E937F64-1D98-E13E-1E38-D4E140C8C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61460" y="2865510"/>
            <a:ext cx="648000" cy="648000"/>
          </a:xfrm>
          <a:prstGeom prst="rect">
            <a:avLst/>
          </a:prstGeom>
        </p:spPr>
      </p:pic>
      <p:pic>
        <p:nvPicPr>
          <p:cNvPr id="17" name="Graphic 16" descr="Window with solid fill">
            <a:extLst>
              <a:ext uri="{FF2B5EF4-FFF2-40B4-BE49-F238E27FC236}">
                <a16:creationId xmlns:a16="http://schemas.microsoft.com/office/drawing/2014/main" id="{C8521114-E026-B0EE-A3F4-A352A6A367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48000" y="2865510"/>
            <a:ext cx="648000" cy="648000"/>
          </a:xfrm>
          <a:prstGeom prst="rect">
            <a:avLst/>
          </a:prstGeom>
        </p:spPr>
      </p:pic>
      <p:pic>
        <p:nvPicPr>
          <p:cNvPr id="18" name="Graphic 17" descr="Shower with solid fill">
            <a:extLst>
              <a:ext uri="{FF2B5EF4-FFF2-40B4-BE49-F238E27FC236}">
                <a16:creationId xmlns:a16="http://schemas.microsoft.com/office/drawing/2014/main" id="{DE179B40-C44B-A58E-55F0-18D8C828A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7350" y="2865510"/>
            <a:ext cx="648000" cy="648000"/>
          </a:xfrm>
          <a:prstGeom prst="rect">
            <a:avLst/>
          </a:prstGeom>
        </p:spPr>
      </p:pic>
      <p:pic>
        <p:nvPicPr>
          <p:cNvPr id="19" name="Graphic 18" descr="Internet with solid fill">
            <a:extLst>
              <a:ext uri="{FF2B5EF4-FFF2-40B4-BE49-F238E27FC236}">
                <a16:creationId xmlns:a16="http://schemas.microsoft.com/office/drawing/2014/main" id="{4A21CF69-6FF8-7A15-AFD6-1371508B29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86700" y="2865510"/>
            <a:ext cx="648000" cy="648000"/>
          </a:xfrm>
          <a:prstGeom prst="rect">
            <a:avLst/>
          </a:prstGeom>
        </p:spPr>
      </p:pic>
      <p:pic>
        <p:nvPicPr>
          <p:cNvPr id="20" name="Graphic 19" descr="Plugged Unplugged with solid fill">
            <a:extLst>
              <a:ext uri="{FF2B5EF4-FFF2-40B4-BE49-F238E27FC236}">
                <a16:creationId xmlns:a16="http://schemas.microsoft.com/office/drawing/2014/main" id="{0DF0C1E8-207F-DD1E-E21C-A001418666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27034" y="4061635"/>
            <a:ext cx="648000" cy="648000"/>
          </a:xfrm>
          <a:prstGeom prst="rect">
            <a:avLst/>
          </a:prstGeom>
        </p:spPr>
      </p:pic>
      <p:pic>
        <p:nvPicPr>
          <p:cNvPr id="21" name="Graphic 20" descr="Thermometer with solid fill">
            <a:extLst>
              <a:ext uri="{FF2B5EF4-FFF2-40B4-BE49-F238E27FC236}">
                <a16:creationId xmlns:a16="http://schemas.microsoft.com/office/drawing/2014/main" id="{AD2479A8-8BB8-75C9-E89B-866DE95D742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046384" y="4058408"/>
            <a:ext cx="648000" cy="648000"/>
          </a:xfrm>
          <a:prstGeom prst="rect">
            <a:avLst/>
          </a:prstGeom>
        </p:spPr>
      </p:pic>
      <p:pic>
        <p:nvPicPr>
          <p:cNvPr id="22" name="Graphic 21" descr="Washing Machine with solid fill">
            <a:extLst>
              <a:ext uri="{FF2B5EF4-FFF2-40B4-BE49-F238E27FC236}">
                <a16:creationId xmlns:a16="http://schemas.microsoft.com/office/drawing/2014/main" id="{9B267D7F-144F-D5AF-341D-A1A83CF6F39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48000" y="4061635"/>
            <a:ext cx="648000" cy="648000"/>
          </a:xfrm>
          <a:prstGeom prst="rect">
            <a:avLst/>
          </a:prstGeom>
        </p:spPr>
      </p:pic>
      <p:pic>
        <p:nvPicPr>
          <p:cNvPr id="23" name="Graphic 22" descr="Rubbish with solid fill">
            <a:extLst>
              <a:ext uri="{FF2B5EF4-FFF2-40B4-BE49-F238E27FC236}">
                <a16:creationId xmlns:a16="http://schemas.microsoft.com/office/drawing/2014/main" id="{90DC6A4A-0A11-FF20-ACD4-1780C2794C1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476217" y="4058408"/>
            <a:ext cx="648000" cy="648000"/>
          </a:xfrm>
          <a:prstGeom prst="rect">
            <a:avLst/>
          </a:prstGeom>
        </p:spPr>
      </p:pic>
      <p:pic>
        <p:nvPicPr>
          <p:cNvPr id="24" name="Graphic 23" descr="Walk with solid fill">
            <a:extLst>
              <a:ext uri="{FF2B5EF4-FFF2-40B4-BE49-F238E27FC236}">
                <a16:creationId xmlns:a16="http://schemas.microsoft.com/office/drawing/2014/main" id="{691337A9-8B20-C865-BCFF-6E052D8B2DC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668966" y="4058408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498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68468-7C2D-410C-89D9-EC3170A03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703" y="190448"/>
            <a:ext cx="7886700" cy="674282"/>
          </a:xfrm>
        </p:spPr>
        <p:txBody>
          <a:bodyPr>
            <a:normAutofit fontScale="90000"/>
          </a:bodyPr>
          <a:lstStyle/>
          <a:p>
            <a:r>
              <a:rPr lang="en-GB" dirty="0"/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E93E7-8551-4EB6-840C-6AD404A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703" y="106906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These are all ways to reduce carbon footprint. What do you think they mean?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AAF2052-D471-76E7-BCB7-FDC0BB3ECE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820981"/>
              </p:ext>
            </p:extLst>
          </p:nvPr>
        </p:nvGraphicFramePr>
        <p:xfrm>
          <a:off x="866555" y="2298703"/>
          <a:ext cx="7410890" cy="3640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178">
                  <a:extLst>
                    <a:ext uri="{9D8B030D-6E8A-4147-A177-3AD203B41FA5}">
                      <a16:colId xmlns:a16="http://schemas.microsoft.com/office/drawing/2014/main" val="2946723781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1649145849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496952742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1250267137"/>
                    </a:ext>
                  </a:extLst>
                </a:gridCol>
                <a:gridCol w="1482178">
                  <a:extLst>
                    <a:ext uri="{9D8B030D-6E8A-4147-A177-3AD203B41FA5}">
                      <a16:colId xmlns:a16="http://schemas.microsoft.com/office/drawing/2014/main" val="2120309744"/>
                    </a:ext>
                  </a:extLst>
                </a:gridCol>
              </a:tblGrid>
              <a:tr h="1902808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LED Lighting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Use stairs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Heating on – Close Windows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Take shorter showers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Switch off lights and equipment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525937"/>
                  </a:ext>
                </a:extLst>
              </a:tr>
              <a:tr h="1338052"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Unplug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Reduced room temperature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Wash at reduced temperatures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Reduce, Reuse, Recycle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Reduce Car Travel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3063187"/>
                  </a:ext>
                </a:extLst>
              </a:tr>
            </a:tbl>
          </a:graphicData>
        </a:graphic>
      </p:graphicFrame>
      <p:pic>
        <p:nvPicPr>
          <p:cNvPr id="6" name="Graphic 5" descr="Lights On with solid fill">
            <a:extLst>
              <a:ext uri="{FF2B5EF4-FFF2-40B4-BE49-F238E27FC236}">
                <a16:creationId xmlns:a16="http://schemas.microsoft.com/office/drawing/2014/main" id="{95AF86F3-0535-E09B-A6A9-EFAFD0A0A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0834" y="2478455"/>
            <a:ext cx="648000" cy="648000"/>
          </a:xfrm>
          <a:prstGeom prst="rect">
            <a:avLst/>
          </a:prstGeom>
        </p:spPr>
      </p:pic>
      <p:pic>
        <p:nvPicPr>
          <p:cNvPr id="8" name="Graphic 7" descr="Upstairs with solid fill">
            <a:extLst>
              <a:ext uri="{FF2B5EF4-FFF2-40B4-BE49-F238E27FC236}">
                <a16:creationId xmlns:a16="http://schemas.microsoft.com/office/drawing/2014/main" id="{5A090991-4B88-56B1-D84A-42B2F8D18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11444" y="2451632"/>
            <a:ext cx="648000" cy="648000"/>
          </a:xfrm>
          <a:prstGeom prst="rect">
            <a:avLst/>
          </a:prstGeom>
        </p:spPr>
      </p:pic>
      <p:pic>
        <p:nvPicPr>
          <p:cNvPr id="10" name="Graphic 9" descr="Window with solid fill">
            <a:extLst>
              <a:ext uri="{FF2B5EF4-FFF2-40B4-BE49-F238E27FC236}">
                <a16:creationId xmlns:a16="http://schemas.microsoft.com/office/drawing/2014/main" id="{232474E4-C1D6-59C7-2D89-160AC32A3C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02120" y="2478455"/>
            <a:ext cx="648000" cy="648000"/>
          </a:xfrm>
          <a:prstGeom prst="rect">
            <a:avLst/>
          </a:prstGeom>
        </p:spPr>
      </p:pic>
      <p:pic>
        <p:nvPicPr>
          <p:cNvPr id="12" name="Graphic 11" descr="Shower with solid fill">
            <a:extLst>
              <a:ext uri="{FF2B5EF4-FFF2-40B4-BE49-F238E27FC236}">
                <a16:creationId xmlns:a16="http://schemas.microsoft.com/office/drawing/2014/main" id="{2EF636FA-4ADF-5933-A4E4-40D5254F4C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92796" y="2478455"/>
            <a:ext cx="648000" cy="648000"/>
          </a:xfrm>
          <a:prstGeom prst="rect">
            <a:avLst/>
          </a:prstGeom>
        </p:spPr>
      </p:pic>
      <p:pic>
        <p:nvPicPr>
          <p:cNvPr id="14" name="Graphic 13" descr="Internet with solid fill">
            <a:extLst>
              <a:ext uri="{FF2B5EF4-FFF2-40B4-BE49-F238E27FC236}">
                <a16:creationId xmlns:a16="http://schemas.microsoft.com/office/drawing/2014/main" id="{CBA9C97B-15BF-FC27-0048-BEAA09B1B0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10700" y="2478455"/>
            <a:ext cx="648000" cy="648000"/>
          </a:xfrm>
          <a:prstGeom prst="rect">
            <a:avLst/>
          </a:prstGeom>
        </p:spPr>
      </p:pic>
      <p:pic>
        <p:nvPicPr>
          <p:cNvPr id="16" name="Graphic 15" descr="Plugged Unplugged with solid fill">
            <a:extLst>
              <a:ext uri="{FF2B5EF4-FFF2-40B4-BE49-F238E27FC236}">
                <a16:creationId xmlns:a16="http://schemas.microsoft.com/office/drawing/2014/main" id="{4D0E2573-3A7D-56BD-47C0-57EC267F1E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30834" y="4351283"/>
            <a:ext cx="648000" cy="648000"/>
          </a:xfrm>
          <a:prstGeom prst="rect">
            <a:avLst/>
          </a:prstGeom>
        </p:spPr>
      </p:pic>
      <p:pic>
        <p:nvPicPr>
          <p:cNvPr id="18" name="Graphic 17" descr="Thermometer with solid fill">
            <a:extLst>
              <a:ext uri="{FF2B5EF4-FFF2-40B4-BE49-F238E27FC236}">
                <a16:creationId xmlns:a16="http://schemas.microsoft.com/office/drawing/2014/main" id="{2511BACD-DBBC-1CEA-A009-89D86A43677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837228" y="4351283"/>
            <a:ext cx="648000" cy="648000"/>
          </a:xfrm>
          <a:prstGeom prst="rect">
            <a:avLst/>
          </a:prstGeom>
        </p:spPr>
      </p:pic>
      <p:pic>
        <p:nvPicPr>
          <p:cNvPr id="20" name="Graphic 19" descr="Washing Machine with solid fill">
            <a:extLst>
              <a:ext uri="{FF2B5EF4-FFF2-40B4-BE49-F238E27FC236}">
                <a16:creationId xmlns:a16="http://schemas.microsoft.com/office/drawing/2014/main" id="{4809A31D-2822-2025-7E57-F352B39F64D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249577" y="4324995"/>
            <a:ext cx="648000" cy="648000"/>
          </a:xfrm>
          <a:prstGeom prst="rect">
            <a:avLst/>
          </a:prstGeom>
        </p:spPr>
      </p:pic>
      <p:pic>
        <p:nvPicPr>
          <p:cNvPr id="22" name="Graphic 21" descr="Rubbish with solid fill">
            <a:extLst>
              <a:ext uri="{FF2B5EF4-FFF2-40B4-BE49-F238E27FC236}">
                <a16:creationId xmlns:a16="http://schemas.microsoft.com/office/drawing/2014/main" id="{7FD67A45-A990-D99B-0E12-69825A6970D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735879" y="4324995"/>
            <a:ext cx="648000" cy="648000"/>
          </a:xfrm>
          <a:prstGeom prst="rect">
            <a:avLst/>
          </a:prstGeom>
        </p:spPr>
      </p:pic>
      <p:pic>
        <p:nvPicPr>
          <p:cNvPr id="24" name="Graphic 23" descr="Walk with solid fill">
            <a:extLst>
              <a:ext uri="{FF2B5EF4-FFF2-40B4-BE49-F238E27FC236}">
                <a16:creationId xmlns:a16="http://schemas.microsoft.com/office/drawing/2014/main" id="{61E2267C-77F0-5EF7-DE7F-813F5B40B62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165166" y="4351283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4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363713" y="230404"/>
            <a:ext cx="713974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5 – Buildings – Natural Gas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AA573D-BEDC-36F1-2C7D-B3530CCCA644}"/>
              </a:ext>
            </a:extLst>
          </p:cNvPr>
          <p:cNvSpPr txBox="1"/>
          <p:nvPr/>
        </p:nvSpPr>
        <p:spPr>
          <a:xfrm>
            <a:off x="495300" y="1555968"/>
            <a:ext cx="76327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Using the TES teaching resource in the link or similar, build a number of slides explaining the below molecules and instruct your class to make them using modelling clay, cocktail sticks and cable ties.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Nitrogen</a:t>
            </a:r>
          </a:p>
          <a:p>
            <a:pPr marL="285750" indent="-285750">
              <a:buFontTx/>
              <a:buChar char="-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Oxygen</a:t>
            </a:r>
          </a:p>
          <a:p>
            <a:pPr marL="285750" indent="-285750">
              <a:buFontTx/>
              <a:buChar char="-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Carbon Dioxide</a:t>
            </a:r>
          </a:p>
          <a:p>
            <a:pPr marL="285750" indent="-285750">
              <a:buFontTx/>
              <a:buChar char="-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Methane</a:t>
            </a:r>
          </a:p>
          <a:p>
            <a:pPr marL="285750" indent="-285750">
              <a:buFontTx/>
              <a:buChar char="-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Water Vapour</a:t>
            </a:r>
          </a:p>
          <a:p>
            <a:pPr marL="285750" indent="-285750">
              <a:buFontTx/>
              <a:buChar char="-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Compare the greenhouse gases to see what they have in common.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https://www.tes.com/teaching-resource/building-greenhouse-gases-6181642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E7F32-D32D-4C6E-88FA-610532BCB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50" y="245849"/>
            <a:ext cx="7886700" cy="823231"/>
          </a:xfrm>
        </p:spPr>
        <p:txBody>
          <a:bodyPr/>
          <a:lstStyle/>
          <a:p>
            <a:r>
              <a:rPr lang="en-GB" dirty="0"/>
              <a:t>   Natural Gas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5577B9-B1D8-4A4D-8EAD-AF8129D61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154" y="3562070"/>
            <a:ext cx="5935692" cy="2308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515877-2B0C-49CF-8348-56B75EE9D2C5}"/>
              </a:ext>
            </a:extLst>
          </p:cNvPr>
          <p:cNvSpPr txBox="1"/>
          <p:nvPr/>
        </p:nvSpPr>
        <p:spPr>
          <a:xfrm>
            <a:off x="234950" y="1258784"/>
            <a:ext cx="8181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Natural gas is formed from the remains of organisms that lived millions of years ago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Heat and pressure turned it into a gas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rises through cracks in the rocks into reservoirs from which it can be collected</a:t>
            </a:r>
          </a:p>
        </p:txBody>
      </p:sp>
    </p:spTree>
    <p:extLst>
      <p:ext uri="{BB962C8B-B14F-4D97-AF65-F5344CB8AC3E}">
        <p14:creationId xmlns:p14="http://schemas.microsoft.com/office/powerpoint/2010/main" val="219059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792732"/>
              </p:ext>
            </p:extLst>
          </p:nvPr>
        </p:nvGraphicFramePr>
        <p:xfrm>
          <a:off x="1307814" y="3414348"/>
          <a:ext cx="6096000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75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ym typeface="Wingdings"/>
                        </a:rPr>
                        <a:t>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ym typeface="Wingdings"/>
                        </a:rPr>
                        <a:t>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664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014" y="1383333"/>
            <a:ext cx="8229600" cy="132341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advantages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disadvantages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does natural gas extraction bring to the rainforest and the people? 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Draw a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quick sketch table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add points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the video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06632" y="2706749"/>
            <a:ext cx="539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https://www.youtube.com/watch?v=rzo5pOYhklY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9AA3B8-BE8F-43A2-B4B4-C9394C1B9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13" y="233924"/>
            <a:ext cx="4408887" cy="756632"/>
          </a:xfrm>
        </p:spPr>
        <p:txBody>
          <a:bodyPr/>
          <a:lstStyle/>
          <a:p>
            <a:r>
              <a:rPr lang="en-GB" dirty="0"/>
              <a:t>Mini Case Study  </a:t>
            </a:r>
          </a:p>
        </p:txBody>
      </p:sp>
      <p:pic>
        <p:nvPicPr>
          <p:cNvPr id="4" name="Picture 3" descr="Person raising fist">
            <a:extLst>
              <a:ext uri="{FF2B5EF4-FFF2-40B4-BE49-F238E27FC236}">
                <a16:creationId xmlns:a16="http://schemas.microsoft.com/office/drawing/2014/main" id="{18433840-5E70-782A-A9CF-E1D2CCBF2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359" y="3912016"/>
            <a:ext cx="2719679" cy="1758769"/>
          </a:xfrm>
          <a:prstGeom prst="rect">
            <a:avLst/>
          </a:prstGeom>
        </p:spPr>
      </p:pic>
      <p:pic>
        <p:nvPicPr>
          <p:cNvPr id="11" name="Picture 10" descr="Industrial smokestack">
            <a:extLst>
              <a:ext uri="{FF2B5EF4-FFF2-40B4-BE49-F238E27FC236}">
                <a16:creationId xmlns:a16="http://schemas.microsoft.com/office/drawing/2014/main" id="{01FF5743-93EC-4582-3B12-A5F681E5DE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912016"/>
            <a:ext cx="2638154" cy="175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92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398" y="322713"/>
            <a:ext cx="8229600" cy="1633087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the statements as advantages or disadvantages for general gas extraction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23B06F8-CD56-18C0-0F22-4B13277EC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590195"/>
              </p:ext>
            </p:extLst>
          </p:nvPr>
        </p:nvGraphicFramePr>
        <p:xfrm>
          <a:off x="196398" y="2360706"/>
          <a:ext cx="8746292" cy="2788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6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65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65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970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✓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Very clean fossil fuel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Zapf Dingbats"/>
                          <a:ea typeface="Zapf Dingbats"/>
                          <a:cs typeface="Zapf Dingbats"/>
                          <a:sym typeface="Zapf Dingbats"/>
                        </a:rPr>
                        <a:t>✕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Dangerous if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handled or transported carelessly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Fracking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 is controversial; lots of water is needed and waste water and chemicals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could contaminate ground water; could cause earthquakes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Provides electricity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to match peak demand periods; can be shut off or turned back on as required, unlike nuclear and HEP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70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Some gas reserves are in countries that are politically unstable which makes trading difficult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Contributes to global warming via carbon dioxide and methane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emissions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Less risk of environmental accidents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than oil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45% less carbon dioxide emissions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than oil and coal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702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Pipelines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are expensive to build and maintain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Can be transported in a variety of</a:t>
                      </a:r>
                      <a:r>
                        <a:rPr lang="en-US" sz="1100" baseline="0" dirty="0">
                          <a:solidFill>
                            <a:schemeClr val="tx1"/>
                          </a:solidFill>
                        </a:rPr>
                        <a:t> ways, e.g. pipelines, tankers, over land and sea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Provides employment for 1.2 million people </a:t>
                      </a:r>
                    </a:p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Relatively abundant</a:t>
                      </a:r>
                    </a:p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Improving technology makes shale gas extraction more economic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5561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844" y="212727"/>
            <a:ext cx="7886700" cy="803274"/>
          </a:xfrm>
        </p:spPr>
        <p:txBody>
          <a:bodyPr/>
          <a:lstStyle/>
          <a:p>
            <a:r>
              <a:rPr lang="en-GB" dirty="0"/>
              <a:t>Gas Bill for School Name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844" y="125333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For the year (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State Year)</a:t>
            </a:r>
          </a:p>
          <a:p>
            <a:pPr marL="0" indent="0">
              <a:buNone/>
            </a:pPr>
            <a:endParaRPr lang="en-GB" b="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kWh of natural gas energy was used at School Name</a:t>
            </a:r>
          </a:p>
          <a:p>
            <a:pPr marL="0" indent="0">
              <a:buNone/>
            </a:pPr>
            <a:endParaRPr lang="en-GB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Work out the bill for Year if the price per unit was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n-US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per unit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plus 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daily standing charge of </a:t>
            </a:r>
            <a:r>
              <a:rPr lang="en-US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XXp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(365 days in a year)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36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344" y="298450"/>
            <a:ext cx="7886700" cy="765174"/>
          </a:xfrm>
        </p:spPr>
        <p:txBody>
          <a:bodyPr/>
          <a:lstStyle/>
          <a:p>
            <a:r>
              <a:rPr lang="en-GB" dirty="0"/>
              <a:t>Energy Bill for School Name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44" y="1368425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Gas Use</a:t>
            </a:r>
            <a:r>
              <a:rPr lang="en-GB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x Unit Price  = </a:t>
            </a:r>
            <a:r>
              <a:rPr lang="en-GB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XXp</a:t>
            </a:r>
            <a:r>
              <a:rPr lang="en-GB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/ 100 = 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endParaRPr lang="en-GB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PLUS 365 x Standing Charge =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XXp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/100=£XX</a:t>
            </a:r>
            <a:endParaRPr lang="en-GB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Total Cost = £XX</a:t>
            </a:r>
          </a:p>
        </p:txBody>
      </p:sp>
    </p:spTree>
    <p:extLst>
      <p:ext uri="{BB962C8B-B14F-4D97-AF65-F5344CB8AC3E}">
        <p14:creationId xmlns:p14="http://schemas.microsoft.com/office/powerpoint/2010/main" val="154439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6"/>
          <p:cNvSpPr txBox="1">
            <a:spLocks noGrp="1"/>
          </p:cNvSpPr>
          <p:nvPr>
            <p:ph type="title"/>
          </p:nvPr>
        </p:nvSpPr>
        <p:spPr>
          <a:xfrm>
            <a:off x="241642" y="391964"/>
            <a:ext cx="7261974" cy="674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Carbon dioxide equivalent</a:t>
            </a:r>
            <a:endParaRPr dirty="0"/>
          </a:p>
        </p:txBody>
      </p:sp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395536" y="1488613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Total greenhouse gas emissions are measured in units of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mass equivalent of carbon dioxide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For gas use the amount of 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24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e/kWh is 0.2136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Work out the amount of 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24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for School Name for year (Units used kWh x 0.2136)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771" y="207402"/>
            <a:ext cx="7886700" cy="1325563"/>
          </a:xfrm>
        </p:spPr>
        <p:txBody>
          <a:bodyPr/>
          <a:lstStyle/>
          <a:p>
            <a:r>
              <a:rPr lang="en-GB" dirty="0"/>
              <a:t>Carbon Emissions for Natural Gas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286000" y="2970358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7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GB" sz="50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kgCO</a:t>
            </a:r>
            <a:r>
              <a:rPr lang="en-GB" sz="50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5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5845</TotalTime>
  <Words>605</Words>
  <Application>Microsoft Office PowerPoint</Application>
  <PresentationFormat>On-screen Show (4:3)</PresentationFormat>
  <Paragraphs>125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Trebuchet MS</vt:lpstr>
      <vt:lpstr>Wingdings</vt:lpstr>
      <vt:lpstr>Zapf Dingbats</vt:lpstr>
      <vt:lpstr>Custom Design</vt:lpstr>
      <vt:lpstr>Carbon Footprint Project</vt:lpstr>
      <vt:lpstr>PowerPoint Presentation</vt:lpstr>
      <vt:lpstr>   Natural Gas</vt:lpstr>
      <vt:lpstr>Mini Case Study  </vt:lpstr>
      <vt:lpstr>PowerPoint Presentation</vt:lpstr>
      <vt:lpstr>Gas Bill for School Name</vt:lpstr>
      <vt:lpstr>Energy Bill for School Name</vt:lpstr>
      <vt:lpstr>Carbon dioxide equivalent</vt:lpstr>
      <vt:lpstr>Carbon Emissions for Natural Gas</vt:lpstr>
      <vt:lpstr>Plenary</vt:lpstr>
      <vt:lpstr>Plenary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146</cp:revision>
  <dcterms:created xsi:type="dcterms:W3CDTF">2023-11-17T14:55:44Z</dcterms:created>
  <dcterms:modified xsi:type="dcterms:W3CDTF">2025-09-29T07:32:15Z</dcterms:modified>
</cp:coreProperties>
</file>