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4"/>
  </p:notesMasterIdLst>
  <p:sldIdLst>
    <p:sldId id="373" r:id="rId2"/>
    <p:sldId id="318" r:id="rId3"/>
    <p:sldId id="365" r:id="rId4"/>
    <p:sldId id="358" r:id="rId5"/>
    <p:sldId id="366" r:id="rId6"/>
    <p:sldId id="367" r:id="rId7"/>
    <p:sldId id="368" r:id="rId8"/>
    <p:sldId id="369" r:id="rId9"/>
    <p:sldId id="370" r:id="rId10"/>
    <p:sldId id="348" r:id="rId11"/>
    <p:sldId id="371" r:id="rId12"/>
    <p:sldId id="274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8A1146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3962" autoAdjust="0"/>
  </p:normalViewPr>
  <p:slideViewPr>
    <p:cSldViewPr snapToGrid="0" snapToObjects="1">
      <p:cViewPr varScale="1">
        <p:scale>
          <a:sx n="104" d="100"/>
          <a:sy n="104" d="100"/>
        </p:scale>
        <p:origin x="1866" y="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Image: teckyenergy.com (2023). Exploring Renewable Energy Sources: Unveiling the Apex of Sustainability. Available at: https://teckyenergy.com/exploring-renewable-energy-sources/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Image: teckyenergy.com (2023). Exploring Renewable Energy Sources: Unveiling the Apex of Sustainability. Available at: https://teckyenergy.com/exploring-renewable-energy-sources/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2250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This image is in the public domain and can be found at https://commons.wikimedia.org/wiki/File: </a:t>
            </a:r>
            <a:r>
              <a:rPr lang="en-GB" dirty="0" err="1"/>
              <a:t>As_solar_firmengebaude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969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This image is in the public domain and can be found at https://commons.wikimedia.org/wiki/File: </a:t>
            </a:r>
            <a:r>
              <a:rPr lang="en-GB" dirty="0" err="1"/>
              <a:t>As_solar_firmengebaude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0491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0F93CF-D708-4762-A9BE-32D1857A764F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283" y="1671917"/>
            <a:ext cx="5271247" cy="351416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324" y="18211"/>
            <a:ext cx="6739217" cy="1093413"/>
          </a:xfrm>
        </p:spPr>
        <p:txBody>
          <a:bodyPr/>
          <a:lstStyle/>
          <a:p>
            <a:r>
              <a:rPr lang="en-GB" dirty="0"/>
              <a:t>Carbon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455523" y="2054972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6493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5B251-7C18-42B9-987B-0D4E201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065" y="362856"/>
            <a:ext cx="7439585" cy="701673"/>
          </a:xfrm>
        </p:spPr>
        <p:txBody>
          <a:bodyPr>
            <a:normAutofit/>
          </a:bodyPr>
          <a:lstStyle/>
          <a:p>
            <a:r>
              <a:rPr lang="en-GB" dirty="0"/>
              <a:t>Investigating Solar Panels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642B8-4EF9-4464-A0A3-A7D812111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065" y="1450069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Solar photovoltaic cells convert energy received from the sun into electricity.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output from a solar panel varies depending on the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intensity of the radiation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falling on it.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the UK in winter, the Earth’s axis is tilted, reducing the intensity of the radiation reaching us.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You can model this effect by moving a light source further away from a solar panel and measuring the voltage produced.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82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530DA6-F6E1-8030-6EF6-1C1E59AFCE95}"/>
              </a:ext>
            </a:extLst>
          </p:cNvPr>
          <p:cNvSpPr txBox="1"/>
          <p:nvPr/>
        </p:nvSpPr>
        <p:spPr>
          <a:xfrm>
            <a:off x="313466" y="967908"/>
            <a:ext cx="811530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Apparatus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Solar panel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Voltmeter ±0.01V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Metre ruler ± 1mm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12V lamp and holder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12V DC power supply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Connecting leads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Clamp stand, boss and clamp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42900" indent="-342900">
              <a:buAutoNum type="arabicPeriod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Carefully clamp the solar panel in the boss</a:t>
            </a:r>
          </a:p>
          <a:p>
            <a:pPr marL="342900" indent="-342900">
              <a:buAutoNum type="arabicPeriod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Connect the solar panel to the voltmeter</a:t>
            </a:r>
          </a:p>
          <a:p>
            <a:pPr marL="342900" indent="-342900">
              <a:buAutoNum type="arabicPeriod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Place the lamp 20cm from the solar panel</a:t>
            </a:r>
          </a:p>
          <a:p>
            <a:pPr marL="342900" indent="-342900">
              <a:buAutoNum type="arabicPeriod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Record the output voltage</a:t>
            </a:r>
          </a:p>
          <a:p>
            <a:pPr marL="342900" indent="-342900">
              <a:buAutoNum type="arabicPeriod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Repeat steps 3 to 4 increasing the distance by 20cm each time, up to 100cm</a:t>
            </a:r>
          </a:p>
          <a:p>
            <a:pPr marL="342900" indent="-342900">
              <a:buAutoNum type="arabicPeriod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Repeat the Experiment twice more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</a:p>
          <a:p>
            <a:pPr marL="342900" indent="-342900">
              <a:buAutoNum type="arabicPeriod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Calculate the mean voltage for each distance</a:t>
            </a:r>
          </a:p>
          <a:p>
            <a:pPr marL="342900" indent="-342900">
              <a:buAutoNum type="arabicPeriod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Plot a graph of mean voltage against distance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3B8F796-5FAD-B9F4-6D97-02DD171BB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466" y="165448"/>
            <a:ext cx="7496586" cy="506243"/>
          </a:xfrm>
        </p:spPr>
        <p:txBody>
          <a:bodyPr>
            <a:normAutofit fontScale="90000"/>
          </a:bodyPr>
          <a:lstStyle/>
          <a:p>
            <a:r>
              <a:rPr lang="en-GB" dirty="0"/>
              <a:t>Task – Solar Output Experiment</a:t>
            </a:r>
          </a:p>
        </p:txBody>
      </p:sp>
    </p:spTree>
    <p:extLst>
      <p:ext uri="{BB962C8B-B14F-4D97-AF65-F5344CB8AC3E}">
        <p14:creationId xmlns:p14="http://schemas.microsoft.com/office/powerpoint/2010/main" val="468761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00" y="356522"/>
            <a:ext cx="7886700" cy="6859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Plenary: Exit Card</a:t>
            </a:r>
          </a:p>
        </p:txBody>
      </p:sp>
      <p:sp>
        <p:nvSpPr>
          <p:cNvPr id="4" name="Rectangle 3"/>
          <p:cNvSpPr/>
          <p:nvPr/>
        </p:nvSpPr>
        <p:spPr>
          <a:xfrm>
            <a:off x="241300" y="1160721"/>
            <a:ext cx="8382000" cy="2971800"/>
          </a:xfrm>
          <a:prstGeom prst="rect">
            <a:avLst/>
          </a:prstGeom>
          <a:solidFill>
            <a:srgbClr val="DBF2F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313121"/>
            <a:ext cx="8077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Task: On a piece of paper write down: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3 things you have learnt today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5 key words</a:t>
            </a: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1 question to test your peers</a:t>
            </a:r>
          </a:p>
        </p:txBody>
      </p:sp>
    </p:spTree>
    <p:extLst>
      <p:ext uri="{BB962C8B-B14F-4D97-AF65-F5344CB8AC3E}">
        <p14:creationId xmlns:p14="http://schemas.microsoft.com/office/powerpoint/2010/main" val="1447404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241300" y="230405"/>
            <a:ext cx="726216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13 – Renewable Energy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3918CD9-347A-E76F-EB07-0AC4C658B6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416" y="2506969"/>
            <a:ext cx="6045044" cy="34003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F85C2C-0C4C-4B8E-8D08-03BCC64B65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165" r="9793"/>
          <a:stretch/>
        </p:blipFill>
        <p:spPr>
          <a:xfrm>
            <a:off x="7710035" y="230405"/>
            <a:ext cx="1070252" cy="1325563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29651-EE09-4774-8964-F2E2FB6C2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300" y="1555968"/>
            <a:ext cx="710891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types of renewable energy can you think of?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14ED264-5385-4077-8D67-F660258C8349}"/>
              </a:ext>
            </a:extLst>
          </p:cNvPr>
          <p:cNvSpPr/>
          <p:nvPr/>
        </p:nvSpPr>
        <p:spPr>
          <a:xfrm>
            <a:off x="1574790" y="4664820"/>
            <a:ext cx="1202872" cy="11720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53C05F9-8D4F-44BA-A826-0BBC592D628C}"/>
              </a:ext>
            </a:extLst>
          </p:cNvPr>
          <p:cNvSpPr/>
          <p:nvPr/>
        </p:nvSpPr>
        <p:spPr>
          <a:xfrm>
            <a:off x="2012920" y="3650745"/>
            <a:ext cx="970915" cy="1014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2748766-1258-420B-BA04-47241BF482EA}"/>
              </a:ext>
            </a:extLst>
          </p:cNvPr>
          <p:cNvSpPr/>
          <p:nvPr/>
        </p:nvSpPr>
        <p:spPr>
          <a:xfrm>
            <a:off x="2803446" y="2877424"/>
            <a:ext cx="970915" cy="1014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14135FE-F620-442B-965B-770BCF56DB0E}"/>
              </a:ext>
            </a:extLst>
          </p:cNvPr>
          <p:cNvSpPr/>
          <p:nvPr/>
        </p:nvSpPr>
        <p:spPr>
          <a:xfrm>
            <a:off x="3995480" y="2578834"/>
            <a:ext cx="970915" cy="1014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554FFAC-0B40-496C-82B0-5FF42672B333}"/>
              </a:ext>
            </a:extLst>
          </p:cNvPr>
          <p:cNvSpPr/>
          <p:nvPr/>
        </p:nvSpPr>
        <p:spPr>
          <a:xfrm>
            <a:off x="5119391" y="2845705"/>
            <a:ext cx="970915" cy="1014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D7FFEDF-95AE-4613-9F92-0C6CA2908AF0}"/>
              </a:ext>
            </a:extLst>
          </p:cNvPr>
          <p:cNvSpPr/>
          <p:nvPr/>
        </p:nvSpPr>
        <p:spPr>
          <a:xfrm>
            <a:off x="6039340" y="3592908"/>
            <a:ext cx="970915" cy="1014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4824D99-A5AD-4AAD-A563-5972ED18B756}"/>
              </a:ext>
            </a:extLst>
          </p:cNvPr>
          <p:cNvSpPr/>
          <p:nvPr/>
        </p:nvSpPr>
        <p:spPr>
          <a:xfrm>
            <a:off x="6283292" y="4762288"/>
            <a:ext cx="970915" cy="1014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3848FCC-08A3-4318-B2B7-4BE1F8FC7A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131" y="826049"/>
            <a:ext cx="8035738" cy="452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084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38501-DE2B-48E4-8A01-8965A7CC7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497" y="365126"/>
            <a:ext cx="7886700" cy="705876"/>
          </a:xfrm>
        </p:spPr>
        <p:txBody>
          <a:bodyPr/>
          <a:lstStyle/>
          <a:p>
            <a:r>
              <a:rPr lang="en-GB" dirty="0"/>
              <a:t>Renewable Energy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90A4D-9AA1-4318-B19B-565EA7CFE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497" y="1253331"/>
            <a:ext cx="7886700" cy="4351338"/>
          </a:xfrm>
        </p:spPr>
        <p:txBody>
          <a:bodyPr>
            <a:normAutofit/>
          </a:bodyPr>
          <a:lstStyle/>
          <a:p>
            <a:pPr marL="0" indent="0" algn="l" fontAlgn="base">
              <a:buNone/>
            </a:pP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Energy resources can be divided into two categories:</a:t>
            </a:r>
          </a:p>
          <a:p>
            <a:pPr marL="0" indent="0" algn="l" fontAlgn="base">
              <a:buNone/>
            </a:pPr>
            <a:endParaRPr lang="en-US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fontAlgn="base">
              <a:buFont typeface="+mj-lt"/>
              <a:buAutoNum type="arabicPeriod"/>
            </a:pP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Renewable resources - energy resources that can be replenished. They do not run out although we are using them.</a:t>
            </a:r>
          </a:p>
          <a:p>
            <a:pPr fontAlgn="base">
              <a:buFont typeface="+mj-lt"/>
              <a:buAutoNum type="arabicPeriod"/>
            </a:pP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Non-renewable resources - energy resources that cannot be replenished. These resources will eventually run out because we are using them.</a:t>
            </a:r>
          </a:p>
          <a:p>
            <a:pPr algn="l" fontAlgn="base">
              <a:buFont typeface="+mj-lt"/>
              <a:buAutoNum type="arabicPeriod"/>
            </a:pPr>
            <a:endParaRPr lang="en-US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366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F3AEF-A7FD-47B2-A60B-D51780272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127" y="286656"/>
            <a:ext cx="7886700" cy="854074"/>
          </a:xfrm>
        </p:spPr>
        <p:txBody>
          <a:bodyPr/>
          <a:lstStyle/>
          <a:p>
            <a:r>
              <a:rPr lang="en-GB" dirty="0"/>
              <a:t>Solar Energy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73DA2-5845-4A76-999B-8F37793A6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127" y="1253331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Solar energy resource is an example of a renewable energy resource.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is transferred from the sun by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radiation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 can generate electricity in solar cells.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 can also warm water in solar panels.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98EC68-C5F5-3191-96D5-78C0D792EB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6400" y="4392266"/>
            <a:ext cx="3251200" cy="152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518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F3AEF-A7FD-47B2-A60B-D51780272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226" y="239713"/>
            <a:ext cx="8344273" cy="1325563"/>
          </a:xfrm>
        </p:spPr>
        <p:txBody>
          <a:bodyPr/>
          <a:lstStyle/>
          <a:p>
            <a:r>
              <a:rPr lang="en-GB" dirty="0"/>
              <a:t>What are the pros/cons of solar energy?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3F4183-FFED-DE29-1D1E-70B71564D1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801813"/>
            <a:ext cx="6096000" cy="349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37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F44964-0940-42D6-A63C-2055462CE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497" y="575048"/>
            <a:ext cx="7886700" cy="4987552"/>
          </a:xfrm>
        </p:spPr>
        <p:txBody>
          <a:bodyPr>
            <a:normAutofit/>
          </a:bodyPr>
          <a:lstStyle/>
          <a:p>
            <a:pPr algn="l" fontAlgn="base"/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Advantages</a:t>
            </a:r>
            <a:endParaRPr lang="en-US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Solar power is a renewable energy resource.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There are no fuel costs.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 harmful gases are released.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US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fontAlgn="base"/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Disadvantages</a:t>
            </a:r>
            <a:endParaRPr lang="en-US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It is an unreliable energy resource. It is dependent on the weather and how many hours of sunlight there are.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Solar panels are expensive to fit.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634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32146-117D-4BD3-9895-7D3BECF0B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56" y="286656"/>
            <a:ext cx="7886700" cy="854074"/>
          </a:xfrm>
        </p:spPr>
        <p:txBody>
          <a:bodyPr/>
          <a:lstStyle/>
          <a:p>
            <a:r>
              <a:rPr lang="en-GB" dirty="0"/>
              <a:t>Renewables at School Name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2EEF72-2F67-489E-9054-C256590DBF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056" y="1516083"/>
            <a:ext cx="7886700" cy="579417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Did you know we have solar renewables?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C16081-C7B3-AD3C-AA84-095E84809BCC}"/>
              </a:ext>
            </a:extLst>
          </p:cNvPr>
          <p:cNvSpPr txBox="1"/>
          <p:nvPr/>
        </p:nvSpPr>
        <p:spPr>
          <a:xfrm>
            <a:off x="1955800" y="2999255"/>
            <a:ext cx="5054600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Insert image of your school’s renewables (e.g., Solar Panels)</a:t>
            </a:r>
          </a:p>
        </p:txBody>
      </p:sp>
    </p:spTree>
    <p:extLst>
      <p:ext uri="{BB962C8B-B14F-4D97-AF65-F5344CB8AC3E}">
        <p14:creationId xmlns:p14="http://schemas.microsoft.com/office/powerpoint/2010/main" val="304652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4B7FF-856C-4B41-9BE2-B270C779F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521" y="276226"/>
            <a:ext cx="7886700" cy="1325563"/>
          </a:xfrm>
        </p:spPr>
        <p:txBody>
          <a:bodyPr/>
          <a:lstStyle/>
          <a:p>
            <a:r>
              <a:rPr lang="en-GB" dirty="0"/>
              <a:t>How much did they generate this year?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E1F1F8-EC6B-46E0-A07A-C99133B5D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Renewable Generation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XX kWh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13011C-1930-3B2C-A46D-3915608D6D3B}"/>
              </a:ext>
            </a:extLst>
          </p:cNvPr>
          <p:cNvSpPr txBox="1"/>
          <p:nvPr/>
        </p:nvSpPr>
        <p:spPr>
          <a:xfrm>
            <a:off x="1823571" y="2985180"/>
            <a:ext cx="4800600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Insert image of your school’s renewables (e.g., Solar Panels)</a:t>
            </a:r>
          </a:p>
        </p:txBody>
      </p:sp>
    </p:spTree>
    <p:extLst>
      <p:ext uri="{BB962C8B-B14F-4D97-AF65-F5344CB8AC3E}">
        <p14:creationId xmlns:p14="http://schemas.microsoft.com/office/powerpoint/2010/main" val="374598541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5690</TotalTime>
  <Words>555</Words>
  <Application>Microsoft Office PowerPoint</Application>
  <PresentationFormat>On-screen Show (4:3)</PresentationFormat>
  <Paragraphs>69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Custom Design</vt:lpstr>
      <vt:lpstr>Carbon Footprint Project</vt:lpstr>
      <vt:lpstr>PowerPoint Presentation</vt:lpstr>
      <vt:lpstr>PowerPoint Presentation</vt:lpstr>
      <vt:lpstr>Renewable Energy</vt:lpstr>
      <vt:lpstr>Solar Energy</vt:lpstr>
      <vt:lpstr>What are the pros/cons of solar energy?</vt:lpstr>
      <vt:lpstr>PowerPoint Presentation</vt:lpstr>
      <vt:lpstr>Renewables at School Name</vt:lpstr>
      <vt:lpstr>How much did they generate this year?</vt:lpstr>
      <vt:lpstr>Investigating Solar Panels</vt:lpstr>
      <vt:lpstr>Task – Solar Output Experiment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136</cp:revision>
  <dcterms:created xsi:type="dcterms:W3CDTF">2023-11-17T14:55:44Z</dcterms:created>
  <dcterms:modified xsi:type="dcterms:W3CDTF">2025-09-29T07:39:57Z</dcterms:modified>
</cp:coreProperties>
</file>