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20"/>
  </p:notesMasterIdLst>
  <p:sldIdLst>
    <p:sldId id="256" r:id="rId2"/>
    <p:sldId id="264" r:id="rId3"/>
    <p:sldId id="276" r:id="rId4"/>
    <p:sldId id="277" r:id="rId5"/>
    <p:sldId id="313" r:id="rId6"/>
    <p:sldId id="263" r:id="rId7"/>
    <p:sldId id="315" r:id="rId8"/>
    <p:sldId id="314" r:id="rId9"/>
    <p:sldId id="319" r:id="rId10"/>
    <p:sldId id="320" r:id="rId11"/>
    <p:sldId id="321" r:id="rId12"/>
    <p:sldId id="322" r:id="rId13"/>
    <p:sldId id="316" r:id="rId14"/>
    <p:sldId id="302" r:id="rId15"/>
    <p:sldId id="303" r:id="rId16"/>
    <p:sldId id="304" r:id="rId17"/>
    <p:sldId id="305" r:id="rId18"/>
    <p:sldId id="30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836" autoAdjust="0"/>
  </p:normalViewPr>
  <p:slideViewPr>
    <p:cSldViewPr snapToGrid="0" snapToObjects="1">
      <p:cViewPr varScale="1">
        <p:scale>
          <a:sx n="119" d="100"/>
          <a:sy n="119" d="100"/>
        </p:scale>
        <p:origin x="1416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7471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NESO (2025). Carbon Intensity Dashboard. Available at: https://dashboard.neso.energy/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6405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675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684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691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6" name="Google Shape;696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2" name="Google Shape;702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Video: National Grid (2022) What is National Grid? | What does National Grid do? - https://www.youtube.com/watch?v=uBH5cwurXJY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5583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Microsoft Office stock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1394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Image: Cyber Physics. National Grid – Electricity Distribution. Available at: https://www.cyberphysics.co.uk/topics/magnetsm/electro/nat_grid.htm</a:t>
            </a:r>
            <a:endParaRPr dirty="0"/>
          </a:p>
        </p:txBody>
      </p:sp>
      <p:sp>
        <p:nvSpPr>
          <p:cNvPr id="210" name="Google Shape;21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r>
              <a:rPr lang="en-GB" dirty="0"/>
              <a:t>Image: Cyber Physics. National Grid – Electricity Distribution. Available at: https://www.cyberphysics.co.uk/topics/magnetsm/electro/nat_grid.htm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endParaRPr lang="en-GB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16" name="Google Shape;21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15803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Tx/>
              <a:buNone/>
              <a:tabLst/>
              <a:defRPr/>
            </a:pPr>
            <a:r>
              <a:rPr lang="en-GB" dirty="0"/>
              <a:t>Image: Cyber Physics. National Grid – Electricity Distribution. Available at: https://www.cyberphysics.co.uk/topics/magnetsm/electro/nat_grid.htm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216" name="Google Shape;21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Cyber Physics. National Grid – Electricity Distribution. Available at: https://www.cyberphysics.co.uk/topics/magnetsm/electro/nat_grid.htm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9100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National Grid (2025). What are scope 1, 2 and 3 carbon emissions? Available at: https://www.nationalgrid.com/stories/energy-explained/what-are-scope-1-2-3-carbon-emissions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National Grid (2025). What are scope 1, 2 and 3 carbon emissions? Available at: https://www.nationalgrid.com/stories/energy-explained/what-are-scope-1-2-3-carbon-emissions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260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77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  <p:sldLayoutId id="2147483662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ashboard.neso.energy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BH5cwurXJY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195" y="1770592"/>
            <a:ext cx="4975223" cy="331681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877" y="153211"/>
            <a:ext cx="7886700" cy="804219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23011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56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21B821-A894-4F4D-8DCF-DF0B7F2EA7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372" b="7963"/>
          <a:stretch/>
        </p:blipFill>
        <p:spPr>
          <a:xfrm>
            <a:off x="1338222" y="329184"/>
            <a:ext cx="6467556" cy="510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276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3FDD3C-D21B-FE94-2F74-1DD3365E71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57" y="524256"/>
            <a:ext cx="8899486" cy="455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66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6B5A8-12D3-4363-8746-FF312F5F6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964" y="427880"/>
            <a:ext cx="8214136" cy="1325563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This link shows live the amount of carbon emissions for the National Grid – it is updated every 30 seconds</a:t>
            </a:r>
            <a:r>
              <a:rPr lang="en-US" dirty="0">
                <a:solidFill>
                  <a:schemeClr val="tx1"/>
                </a:solidFill>
              </a:rPr>
              <a:t>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B68CD-44B2-458A-8EE5-FE5601C61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286" y="4835469"/>
            <a:ext cx="4873425" cy="563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hlinkClick r:id="rId3"/>
              </a:rPr>
              <a:t>https://dashboard.neso.energy/</a:t>
            </a:r>
            <a:r>
              <a:rPr lang="en-GB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5CDEB6-BC3E-4281-88C7-76A87E7575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5642" y="2450791"/>
            <a:ext cx="3912711" cy="203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34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B30DE-16A7-4314-8416-E104D857E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003" y="139216"/>
            <a:ext cx="7886700" cy="1325563"/>
          </a:xfrm>
        </p:spPr>
        <p:txBody>
          <a:bodyPr/>
          <a:lstStyle/>
          <a:p>
            <a:r>
              <a:rPr lang="en-US" dirty="0"/>
              <a:t>Working Out Energy Bills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E441D-6471-4DA7-AC28-A0FC07C87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The amount of energy used depends on 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power.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2240"/>
              <a:buNone/>
            </a:pPr>
            <a:endParaRPr lang="en-US" sz="3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Power is how much energy is transferred in one second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2240"/>
              <a:buNone/>
            </a:pPr>
            <a:endParaRPr lang="en-US" sz="3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SzPts val="2240"/>
              <a:buNone/>
            </a:pP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Power is measured in Watts, W</a:t>
            </a: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SzPts val="2240"/>
              <a:buNone/>
            </a:pP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Energy is measured in Joules, J</a:t>
            </a: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SzPts val="2240"/>
              <a:buNone/>
            </a:pPr>
            <a:endParaRPr lang="en-US"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SzPts val="2240"/>
              <a:buNone/>
            </a:pP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Energy  = Power  x Time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SzPts val="2240"/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682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64"/>
          <p:cNvSpPr txBox="1">
            <a:spLocks noGrp="1"/>
          </p:cNvSpPr>
          <p:nvPr>
            <p:ph type="title"/>
          </p:nvPr>
        </p:nvSpPr>
        <p:spPr>
          <a:xfrm>
            <a:off x="217575" y="183173"/>
            <a:ext cx="6347713" cy="713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GB" dirty="0"/>
              <a:t>Converting Units</a:t>
            </a:r>
            <a:endParaRPr dirty="0"/>
          </a:p>
        </p:txBody>
      </p:sp>
      <p:graphicFrame>
        <p:nvGraphicFramePr>
          <p:cNvPr id="678" name="Google Shape;678;p64"/>
          <p:cNvGraphicFramePr/>
          <p:nvPr>
            <p:extLst>
              <p:ext uri="{D42A27DB-BD31-4B8C-83A1-F6EECF244321}">
                <p14:modId xmlns:p14="http://schemas.microsoft.com/office/powerpoint/2010/main" val="398594186"/>
              </p:ext>
            </p:extLst>
          </p:nvPr>
        </p:nvGraphicFramePr>
        <p:xfrm>
          <a:off x="323528" y="1007667"/>
          <a:ext cx="4104450" cy="25908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52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2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8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 dirty="0">
                          <a:solidFill>
                            <a:schemeClr val="tx1"/>
                          </a:solidFill>
                        </a:rPr>
                        <a:t> Seconds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 dirty="0">
                          <a:solidFill>
                            <a:schemeClr val="tx1"/>
                          </a:solidFill>
                        </a:rPr>
                        <a:t>Minutes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30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280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3.4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1500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79" name="Google Shape;679;p64"/>
          <p:cNvGraphicFramePr/>
          <p:nvPr>
            <p:extLst>
              <p:ext uri="{D42A27DB-BD31-4B8C-83A1-F6EECF244321}">
                <p14:modId xmlns:p14="http://schemas.microsoft.com/office/powerpoint/2010/main" val="2469929776"/>
              </p:ext>
            </p:extLst>
          </p:nvPr>
        </p:nvGraphicFramePr>
        <p:xfrm>
          <a:off x="4572000" y="986056"/>
          <a:ext cx="4429950" cy="259085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270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9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 dirty="0">
                          <a:solidFill>
                            <a:schemeClr val="tx1"/>
                          </a:solidFill>
                        </a:rPr>
                        <a:t>Joules (J)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 dirty="0">
                          <a:solidFill>
                            <a:schemeClr val="tx1"/>
                          </a:solidFill>
                        </a:rPr>
                        <a:t>Kilojoules (kJ)</a:t>
                      </a:r>
                      <a:endParaRPr sz="2800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500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2880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45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80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80" name="Google Shape;680;p64"/>
          <p:cNvGraphicFramePr/>
          <p:nvPr>
            <p:extLst>
              <p:ext uri="{D42A27DB-BD31-4B8C-83A1-F6EECF244321}">
                <p14:modId xmlns:p14="http://schemas.microsoft.com/office/powerpoint/2010/main" val="4026498089"/>
              </p:ext>
            </p:extLst>
          </p:nvPr>
        </p:nvGraphicFramePr>
        <p:xfrm>
          <a:off x="323528" y="3697669"/>
          <a:ext cx="4281096" cy="2644705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751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9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2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 dirty="0">
                          <a:solidFill>
                            <a:schemeClr val="tx1"/>
                          </a:solidFill>
                        </a:rPr>
                        <a:t>Watts (W)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 dirty="0">
                          <a:solidFill>
                            <a:schemeClr val="tx1"/>
                          </a:solidFill>
                        </a:rPr>
                        <a:t>Kilowatts (kW)</a:t>
                      </a:r>
                      <a:endParaRPr sz="2800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0.2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4070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>
                          <a:solidFill>
                            <a:schemeClr val="dk1"/>
                          </a:solidFill>
                        </a:rPr>
                        <a:t>99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800" u="none" strike="noStrike" cap="none" dirty="0">
                          <a:solidFill>
                            <a:schemeClr val="dk1"/>
                          </a:solidFill>
                        </a:rPr>
                        <a:t>15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81" name="Google Shape;681;p64"/>
          <p:cNvSpPr txBox="1"/>
          <p:nvPr/>
        </p:nvSpPr>
        <p:spPr>
          <a:xfrm>
            <a:off x="5077238" y="4066777"/>
            <a:ext cx="3419473" cy="13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rebuchet MS"/>
              <a:buNone/>
            </a:pPr>
            <a:r>
              <a:rPr lang="en-GB" sz="2800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60s = 1min</a:t>
            </a:r>
            <a:endParaRPr sz="14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rebuchet MS"/>
              <a:buNone/>
            </a:pPr>
            <a:r>
              <a:rPr lang="en-GB" sz="2800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1000J = 1kJ</a:t>
            </a:r>
            <a:endParaRPr sz="14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Trebuchet MS"/>
              <a:buNone/>
            </a:pPr>
            <a:r>
              <a:rPr lang="en-GB" sz="2800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1000W = 1kW</a:t>
            </a:r>
            <a:endParaRPr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65"/>
          <p:cNvSpPr txBox="1">
            <a:spLocks noGrp="1"/>
          </p:cNvSpPr>
          <p:nvPr>
            <p:ph type="title"/>
          </p:nvPr>
        </p:nvSpPr>
        <p:spPr>
          <a:xfrm>
            <a:off x="134471" y="194402"/>
            <a:ext cx="8229600" cy="698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GB" dirty="0"/>
              <a:t>How much energy do you use?</a:t>
            </a:r>
            <a:endParaRPr dirty="0"/>
          </a:p>
        </p:txBody>
      </p:sp>
      <p:sp>
        <p:nvSpPr>
          <p:cNvPr id="687" name="Google Shape;687;p65"/>
          <p:cNvSpPr txBox="1">
            <a:spLocks noGrp="1"/>
          </p:cNvSpPr>
          <p:nvPr>
            <p:ph type="body" idx="1"/>
          </p:nvPr>
        </p:nvSpPr>
        <p:spPr>
          <a:xfrm>
            <a:off x="900075" y="1278957"/>
            <a:ext cx="7127875" cy="115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SzPts val="2240"/>
              <a:buFont typeface="Trebuchet MS"/>
              <a:buNone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Choose 5 of the appliances and calculate how much energy you use every day.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88" name="Google Shape;688;p65"/>
          <p:cNvGraphicFramePr/>
          <p:nvPr>
            <p:extLst>
              <p:ext uri="{D42A27DB-BD31-4B8C-83A1-F6EECF244321}">
                <p14:modId xmlns:p14="http://schemas.microsoft.com/office/powerpoint/2010/main" val="2711170838"/>
              </p:ext>
            </p:extLst>
          </p:nvPr>
        </p:nvGraphicFramePr>
        <p:xfrm>
          <a:off x="971550" y="2316092"/>
          <a:ext cx="7056400" cy="320047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764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4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4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 dirty="0">
                          <a:solidFill>
                            <a:schemeClr val="tx1"/>
                          </a:solidFill>
                        </a:rPr>
                        <a:t>Appliance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Power (W)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Time (s)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Energy (J)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 gridSpan="3"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</a:rPr>
                        <a:t>Total Energy </a:t>
                      </a:r>
                      <a:r>
                        <a:rPr lang="en-GB" sz="2400" b="1" dirty="0">
                          <a:solidFill>
                            <a:schemeClr val="dk1"/>
                          </a:solidFill>
                        </a:rPr>
                        <a:t>(J)</a:t>
                      </a:r>
                      <a:endParaRPr dirty="0"/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3" name="Google Shape;693;p66"/>
          <p:cNvGraphicFramePr/>
          <p:nvPr>
            <p:extLst>
              <p:ext uri="{D42A27DB-BD31-4B8C-83A1-F6EECF244321}">
                <p14:modId xmlns:p14="http://schemas.microsoft.com/office/powerpoint/2010/main" val="2732950858"/>
              </p:ext>
            </p:extLst>
          </p:nvPr>
        </p:nvGraphicFramePr>
        <p:xfrm>
          <a:off x="971549" y="287339"/>
          <a:ext cx="6905354" cy="533551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4526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2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450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Appliance</a:t>
                      </a:r>
                      <a:endParaRPr sz="2400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Power Rating (W)</a:t>
                      </a:r>
                      <a:endParaRPr sz="2400" dirty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Fluorescent Light Bulb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11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Old Light Bulb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60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Fan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40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TV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200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Fridge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250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Heater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>
                          <a:latin typeface="Arial"/>
                          <a:ea typeface="Arial"/>
                          <a:cs typeface="Arial"/>
                          <a:sym typeface="Arial"/>
                        </a:rPr>
                        <a:t>2000</a:t>
                      </a:r>
                      <a:endParaRPr sz="160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Washing Machine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300</a:t>
                      </a:r>
                      <a:endParaRPr sz="1600" dirty="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Microwave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800</a:t>
                      </a:r>
                      <a:endParaRPr sz="1600" dirty="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Computer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100</a:t>
                      </a:r>
                      <a:endParaRPr sz="1600" dirty="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Laptop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35</a:t>
                      </a:r>
                      <a:endParaRPr sz="1600" dirty="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DVD player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35</a:t>
                      </a:r>
                      <a:endParaRPr sz="1600" dirty="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Hair Dryer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1350</a:t>
                      </a:r>
                      <a:endParaRPr sz="1600" dirty="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12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iPod dock/speakers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50</a:t>
                      </a:r>
                      <a:endParaRPr sz="1600" dirty="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52352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Straighteners 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1000</a:t>
                      </a:r>
                      <a:endParaRPr sz="1600" dirty="0"/>
                    </a:p>
                  </a:txBody>
                  <a:tcPr marL="66250" marR="66250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67"/>
          <p:cNvSpPr txBox="1">
            <a:spLocks noGrp="1"/>
          </p:cNvSpPr>
          <p:nvPr>
            <p:ph type="title" idx="4294967295"/>
          </p:nvPr>
        </p:nvSpPr>
        <p:spPr>
          <a:xfrm>
            <a:off x="344245" y="184430"/>
            <a:ext cx="8229600" cy="200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much energy does a 100W light bulb use in 1 hour?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9" name="Google Shape;699;p67"/>
          <p:cNvSpPr txBox="1"/>
          <p:nvPr/>
        </p:nvSpPr>
        <p:spPr>
          <a:xfrm>
            <a:off x="1547813" y="2997200"/>
            <a:ext cx="655320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7200"/>
              <a:buFont typeface="Noto Sans Symbols"/>
              <a:buNone/>
            </a:pPr>
            <a:r>
              <a:rPr lang="en-GB" sz="7200" dirty="0">
                <a:latin typeface="Arial"/>
                <a:ea typeface="Arial"/>
                <a:cs typeface="Arial"/>
                <a:sym typeface="Arial"/>
              </a:rPr>
              <a:t>360,000 Joules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68"/>
          <p:cNvSpPr txBox="1">
            <a:spLocks noGrp="1"/>
          </p:cNvSpPr>
          <p:nvPr>
            <p:ph type="title" idx="4294967295"/>
          </p:nvPr>
        </p:nvSpPr>
        <p:spPr>
          <a:xfrm>
            <a:off x="224660" y="259734"/>
            <a:ext cx="8229600" cy="200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How much energy does a 100W light bulb use if it is on 1 hour a day for 1 week?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5" name="Google Shape;705;p68"/>
          <p:cNvSpPr txBox="1"/>
          <p:nvPr/>
        </p:nvSpPr>
        <p:spPr>
          <a:xfrm>
            <a:off x="827088" y="2997200"/>
            <a:ext cx="7273925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7200"/>
              <a:buFont typeface="Noto Sans Symbols"/>
              <a:buNone/>
            </a:pPr>
            <a:r>
              <a:rPr lang="en-GB" sz="7200" dirty="0">
                <a:latin typeface="Arial"/>
                <a:ea typeface="Arial"/>
                <a:cs typeface="Arial"/>
                <a:sym typeface="Arial"/>
              </a:rPr>
              <a:t>2,520,000 Joules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0FE20-54E6-4F3E-BC7F-524D390C5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86" y="197898"/>
            <a:ext cx="3895725" cy="705746"/>
          </a:xfrm>
        </p:spPr>
        <p:txBody>
          <a:bodyPr/>
          <a:lstStyle/>
          <a:p>
            <a:r>
              <a:rPr lang="en-GB" dirty="0"/>
              <a:t>The Project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03431-A149-47E5-A2EF-8A941CB42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114" y="1253331"/>
            <a:ext cx="7886700" cy="4351338"/>
          </a:xfrm>
        </p:spPr>
        <p:txBody>
          <a:bodyPr>
            <a:no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We are going to work out the carbon footprint for our school so we can report it to Flintshire County Council. </a:t>
            </a: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Working out the carbon footprint includes: 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Buildings and energy bills , fleet (transport we own)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School travel (trips) and employee commutes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Waste (amount of bins and recycling)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Supply chain</a:t>
            </a:r>
          </a:p>
          <a:p>
            <a:pPr lvl="1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Renewable energies</a:t>
            </a:r>
          </a:p>
        </p:txBody>
      </p:sp>
    </p:spTree>
    <p:extLst>
      <p:ext uri="{BB962C8B-B14F-4D97-AF65-F5344CB8AC3E}">
        <p14:creationId xmlns:p14="http://schemas.microsoft.com/office/powerpoint/2010/main" val="3377068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25A121A9-403A-4300-9E67-47F637650B06}"/>
              </a:ext>
            </a:extLst>
          </p:cNvPr>
          <p:cNvSpPr txBox="1">
            <a:spLocks/>
          </p:cNvSpPr>
          <p:nvPr/>
        </p:nvSpPr>
        <p:spPr>
          <a:xfrm>
            <a:off x="115696" y="1740590"/>
            <a:ext cx="8642197" cy="923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Typical Carbon Footprint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(g of CO</a:t>
            </a:r>
            <a:r>
              <a:rPr lang="en-GB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 /mile)</a:t>
            </a:r>
          </a:p>
          <a:p>
            <a:pPr algn="l"/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A78955-B04D-4E5A-991E-DB739EDCD2C2}"/>
              </a:ext>
            </a:extLst>
          </p:cNvPr>
          <p:cNvSpPr txBox="1"/>
          <p:nvPr/>
        </p:nvSpPr>
        <p:spPr>
          <a:xfrm>
            <a:off x="483496" y="3429000"/>
            <a:ext cx="3829473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Walking  	               0g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Bike  		               0g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Train (Domestic)	  70.8g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Bus		               217g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Car (1 passenger) 	  339g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Plane (Domestic)	  492g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0C8ACC-A777-4CC8-A067-1A13C8C61F91}"/>
              </a:ext>
            </a:extLst>
          </p:cNvPr>
          <p:cNvSpPr txBox="1"/>
          <p:nvPr/>
        </p:nvSpPr>
        <p:spPr>
          <a:xfrm>
            <a:off x="115696" y="2202256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Emissions per passenger per mile travelled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191592" y="139906"/>
            <a:ext cx="6541746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3 – Buildings – Energy Consumption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483058-5E29-4C12-81ED-9F6EF1555867}"/>
              </a:ext>
            </a:extLst>
          </p:cNvPr>
          <p:cNvSpPr txBox="1"/>
          <p:nvPr/>
        </p:nvSpPr>
        <p:spPr>
          <a:xfrm>
            <a:off x="5082987" y="2998694"/>
            <a:ext cx="369729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Use the distance from your house to school (have a guess!) and the form of transport you use to work out your carbon footprint for your  journey to school and back for one week. </a:t>
            </a:r>
          </a:p>
        </p:txBody>
      </p:sp>
    </p:spTree>
    <p:extLst>
      <p:ext uri="{BB962C8B-B14F-4D97-AF65-F5344CB8AC3E}">
        <p14:creationId xmlns:p14="http://schemas.microsoft.com/office/powerpoint/2010/main" val="1410780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69150-07B0-40EC-9C33-689368463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996" y="224326"/>
            <a:ext cx="7886700" cy="1325563"/>
          </a:xfrm>
        </p:spPr>
        <p:txBody>
          <a:bodyPr/>
          <a:lstStyle/>
          <a:p>
            <a:r>
              <a:rPr lang="en-US" dirty="0"/>
              <a:t>Buildings Energy – Grid Electricity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D6BB6-B51B-4B4B-9892-60DE7D5F7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996" y="1792969"/>
            <a:ext cx="7886700" cy="435133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Watch the video below and write down what the National Grid is.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https://www.youtube.com/watch?v=uBH5cwurXJY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39282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1DBF7-F79F-428C-814B-533A37B5E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132" y="246409"/>
            <a:ext cx="7886700" cy="768730"/>
          </a:xfrm>
        </p:spPr>
        <p:txBody>
          <a:bodyPr/>
          <a:lstStyle/>
          <a:p>
            <a:r>
              <a:rPr lang="en-US" dirty="0"/>
              <a:t>The National Grid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0B38B-7944-4089-9CAE-05629A031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132" y="1253331"/>
            <a:ext cx="7886700" cy="4351338"/>
          </a:xfrm>
        </p:spPr>
        <p:txBody>
          <a:bodyPr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The National Grid is a network of power stations, pylons, cables and transformers.</a:t>
            </a:r>
            <a:endParaRPr lang="en-US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This is used to connect you to the electricity supply.</a:t>
            </a:r>
            <a:endParaRPr lang="en-US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Transmission tower at night">
            <a:extLst>
              <a:ext uri="{FF2B5EF4-FFF2-40B4-BE49-F238E27FC236}">
                <a16:creationId xmlns:a16="http://schemas.microsoft.com/office/drawing/2014/main" id="{79AEABFA-FD23-3B98-6C7A-55B59D3CB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6159" y="3365447"/>
            <a:ext cx="3291682" cy="215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99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32" descr="http://www.cyberphysics.co.uk/Q&amp;A/KS4/magnetism/transformer/q4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5323" y="1846620"/>
            <a:ext cx="7593354" cy="29192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E60706-4F7E-4CBE-937F-F88E53D2A4DF}"/>
              </a:ext>
            </a:extLst>
          </p:cNvPr>
          <p:cNvSpPr/>
          <p:nvPr/>
        </p:nvSpPr>
        <p:spPr>
          <a:xfrm>
            <a:off x="1949824" y="4316506"/>
            <a:ext cx="1331258" cy="4493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1D77DD-2551-4F39-82F9-5757B272CC80}"/>
              </a:ext>
            </a:extLst>
          </p:cNvPr>
          <p:cNvSpPr/>
          <p:nvPr/>
        </p:nvSpPr>
        <p:spPr>
          <a:xfrm>
            <a:off x="618566" y="3429000"/>
            <a:ext cx="1331258" cy="4493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10D9EB-3914-4150-9864-89DCE6586A2E}"/>
              </a:ext>
            </a:extLst>
          </p:cNvPr>
          <p:cNvSpPr/>
          <p:nvPr/>
        </p:nvSpPr>
        <p:spPr>
          <a:xfrm>
            <a:off x="3796554" y="2223247"/>
            <a:ext cx="1331258" cy="4661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9B93F9-C32D-42BF-A4F4-0AB2D0E2D3D4}"/>
              </a:ext>
            </a:extLst>
          </p:cNvPr>
          <p:cNvSpPr/>
          <p:nvPr/>
        </p:nvSpPr>
        <p:spPr>
          <a:xfrm>
            <a:off x="5616389" y="4290715"/>
            <a:ext cx="1331258" cy="4751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9C962-71AC-4A85-8D63-9EDD656564EE}"/>
              </a:ext>
            </a:extLst>
          </p:cNvPr>
          <p:cNvSpPr/>
          <p:nvPr/>
        </p:nvSpPr>
        <p:spPr>
          <a:xfrm>
            <a:off x="7456519" y="3878338"/>
            <a:ext cx="1331258" cy="4123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A046CC-D23D-4AA8-8072-E8D881B4DB45}"/>
              </a:ext>
            </a:extLst>
          </p:cNvPr>
          <p:cNvSpPr/>
          <p:nvPr/>
        </p:nvSpPr>
        <p:spPr>
          <a:xfrm>
            <a:off x="3796554" y="2892110"/>
            <a:ext cx="1331258" cy="4661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Google Shape;222;p33">
            <a:extLst>
              <a:ext uri="{FF2B5EF4-FFF2-40B4-BE49-F238E27FC236}">
                <a16:creationId xmlns:a16="http://schemas.microsoft.com/office/drawing/2014/main" id="{332F88ED-11DC-4025-93C3-25AA836720D0}"/>
              </a:ext>
            </a:extLst>
          </p:cNvPr>
          <p:cNvSpPr/>
          <p:nvPr/>
        </p:nvSpPr>
        <p:spPr>
          <a:xfrm>
            <a:off x="1194077" y="381041"/>
            <a:ext cx="7174600" cy="83099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800" b="0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Label your diagram of the National Grid</a:t>
            </a:r>
            <a:endParaRPr sz="28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8" name="Google Shape;218;p33"/>
          <p:cNvCxnSpPr/>
          <p:nvPr/>
        </p:nvCxnSpPr>
        <p:spPr>
          <a:xfrm rot="10800000" flipH="1">
            <a:off x="1307920" y="4776811"/>
            <a:ext cx="836100" cy="16689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219" name="Google Shape;219;p33"/>
          <p:cNvCxnSpPr>
            <a:stCxn id="220" idx="0"/>
          </p:cNvCxnSpPr>
          <p:nvPr/>
        </p:nvCxnSpPr>
        <p:spPr>
          <a:xfrm rot="10800000">
            <a:off x="7380329" y="3221366"/>
            <a:ext cx="193200" cy="14511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pic>
        <p:nvPicPr>
          <p:cNvPr id="221" name="Google Shape;221;p33" descr="http://www.cyberphysics.co.uk/Q&amp;A/KS4/magnetism/transformer/q4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5745" y="1753245"/>
            <a:ext cx="7593354" cy="2919224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3"/>
          <p:cNvSpPr/>
          <p:nvPr/>
        </p:nvSpPr>
        <p:spPr>
          <a:xfrm>
            <a:off x="-19575" y="2"/>
            <a:ext cx="9143999" cy="83099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800" b="0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What do you notice about the design of the National Grid?</a:t>
            </a:r>
            <a:endParaRPr sz="16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3" name="Google Shape;223;p33"/>
          <p:cNvSpPr txBox="1"/>
          <p:nvPr/>
        </p:nvSpPr>
        <p:spPr>
          <a:xfrm>
            <a:off x="64773" y="929877"/>
            <a:ext cx="2888700" cy="923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4" name="Google Shape;224;p33"/>
          <p:cNvSpPr txBox="1"/>
          <p:nvPr/>
        </p:nvSpPr>
        <p:spPr>
          <a:xfrm>
            <a:off x="64775" y="5871802"/>
            <a:ext cx="5641500" cy="923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0" name="Google Shape;220;p33"/>
          <p:cNvSpPr txBox="1"/>
          <p:nvPr/>
        </p:nvSpPr>
        <p:spPr>
          <a:xfrm>
            <a:off x="6129195" y="4672466"/>
            <a:ext cx="2888668" cy="20313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5" name="Google Shape;225;p33"/>
          <p:cNvSpPr txBox="1"/>
          <p:nvPr/>
        </p:nvSpPr>
        <p:spPr>
          <a:xfrm>
            <a:off x="3170137" y="929909"/>
            <a:ext cx="4301700" cy="923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26" name="Google Shape;226;p33"/>
          <p:cNvCxnSpPr/>
          <p:nvPr/>
        </p:nvCxnSpPr>
        <p:spPr>
          <a:xfrm>
            <a:off x="1178525" y="1843000"/>
            <a:ext cx="175500" cy="10908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227" name="Google Shape;227;p33"/>
          <p:cNvCxnSpPr>
            <a:stCxn id="225" idx="2"/>
          </p:cNvCxnSpPr>
          <p:nvPr/>
        </p:nvCxnSpPr>
        <p:spPr>
          <a:xfrm flipH="1">
            <a:off x="4601287" y="1853309"/>
            <a:ext cx="719700" cy="4536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228" name="Google Shape;228;p33"/>
          <p:cNvSpPr/>
          <p:nvPr/>
        </p:nvSpPr>
        <p:spPr>
          <a:xfrm>
            <a:off x="919339" y="7029400"/>
            <a:ext cx="7593354" cy="89106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The wires are also designed in a very specific way!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9" name="Google Shape;229;p33"/>
          <p:cNvSpPr txBox="1"/>
          <p:nvPr/>
        </p:nvSpPr>
        <p:spPr>
          <a:xfrm>
            <a:off x="3316293" y="4584589"/>
            <a:ext cx="2207400" cy="1169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30" name="Google Shape;230;p33"/>
          <p:cNvCxnSpPr/>
          <p:nvPr/>
        </p:nvCxnSpPr>
        <p:spPr>
          <a:xfrm rot="10800000" flipH="1">
            <a:off x="4967777" y="4315989"/>
            <a:ext cx="706500" cy="4608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231" name="Google Shape;231;p33"/>
          <p:cNvSpPr/>
          <p:nvPr/>
        </p:nvSpPr>
        <p:spPr>
          <a:xfrm rot="653416">
            <a:off x="7248172" y="1399379"/>
            <a:ext cx="1783214" cy="1361299"/>
          </a:xfrm>
          <a:prstGeom prst="foldedCorner">
            <a:avLst>
              <a:gd name="adj" fmla="val 14329"/>
            </a:avLst>
          </a:prstGeom>
          <a:solidFill>
            <a:srgbClr val="FFFFB3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Why does the National Grid look like this?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6335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8" name="Google Shape;218;p33"/>
          <p:cNvCxnSpPr/>
          <p:nvPr/>
        </p:nvCxnSpPr>
        <p:spPr>
          <a:xfrm rot="10800000" flipH="1">
            <a:off x="1307920" y="4776811"/>
            <a:ext cx="836100" cy="16689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219" name="Google Shape;219;p33"/>
          <p:cNvCxnSpPr>
            <a:cxnSpLocks/>
            <a:stCxn id="220" idx="0"/>
          </p:cNvCxnSpPr>
          <p:nvPr/>
        </p:nvCxnSpPr>
        <p:spPr>
          <a:xfrm flipV="1">
            <a:off x="7135634" y="3221368"/>
            <a:ext cx="182320" cy="1451098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pic>
        <p:nvPicPr>
          <p:cNvPr id="221" name="Google Shape;221;p33" descr="http://www.cyberphysics.co.uk/Q&amp;A/KS4/magnetism/transformer/q4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5745" y="1753245"/>
            <a:ext cx="7593354" cy="2919224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3"/>
          <p:cNvSpPr/>
          <p:nvPr/>
        </p:nvSpPr>
        <p:spPr>
          <a:xfrm>
            <a:off x="-19575" y="2"/>
            <a:ext cx="9143999" cy="83099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Describe the design of the National Grid, and explain how it is built for purpose.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3" name="Google Shape;223;p33"/>
          <p:cNvSpPr txBox="1"/>
          <p:nvPr/>
        </p:nvSpPr>
        <p:spPr>
          <a:xfrm>
            <a:off x="64773" y="929877"/>
            <a:ext cx="2888700" cy="9234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Power stations are so big so they can produce a lot of power. 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4" name="Google Shape;224;p33"/>
          <p:cNvSpPr txBox="1"/>
          <p:nvPr/>
        </p:nvSpPr>
        <p:spPr>
          <a:xfrm>
            <a:off x="64775" y="5871802"/>
            <a:ext cx="5641500" cy="923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Step-up transformers  are used to reduce the energy lost through heat energy. They raise voltage and reduce current.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0" name="Google Shape;220;p33"/>
          <p:cNvSpPr txBox="1"/>
          <p:nvPr/>
        </p:nvSpPr>
        <p:spPr>
          <a:xfrm>
            <a:off x="6066820" y="4672466"/>
            <a:ext cx="2137628" cy="212273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Long cables are needed to transport electricity as homes are far away from </a:t>
            </a:r>
            <a:r>
              <a:rPr lang="en-GB" sz="1800" b="0" i="0" u="none" strike="noStrike" cap="none" dirty="0" err="1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powerstations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5" name="Google Shape;225;p33"/>
          <p:cNvSpPr txBox="1"/>
          <p:nvPr/>
        </p:nvSpPr>
        <p:spPr>
          <a:xfrm>
            <a:off x="3170137" y="929909"/>
            <a:ext cx="4301700" cy="923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Pylons keep electrical wires at a safe distance from homes and people below, to prevent electrocution.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26" name="Google Shape;226;p33"/>
          <p:cNvCxnSpPr/>
          <p:nvPr/>
        </p:nvCxnSpPr>
        <p:spPr>
          <a:xfrm>
            <a:off x="1178525" y="1843000"/>
            <a:ext cx="175500" cy="10908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cxnSp>
        <p:nvCxnSpPr>
          <p:cNvPr id="227" name="Google Shape;227;p33"/>
          <p:cNvCxnSpPr>
            <a:stCxn id="225" idx="2"/>
          </p:cNvCxnSpPr>
          <p:nvPr/>
        </p:nvCxnSpPr>
        <p:spPr>
          <a:xfrm flipH="1">
            <a:off x="4601287" y="1853309"/>
            <a:ext cx="719700" cy="4536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228" name="Google Shape;228;p33"/>
          <p:cNvSpPr/>
          <p:nvPr/>
        </p:nvSpPr>
        <p:spPr>
          <a:xfrm>
            <a:off x="919339" y="7029400"/>
            <a:ext cx="7593354" cy="89106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The wires are also designed in a very specific way!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229" name="Google Shape;229;p33"/>
          <p:cNvSpPr txBox="1"/>
          <p:nvPr/>
        </p:nvSpPr>
        <p:spPr>
          <a:xfrm>
            <a:off x="3316293" y="4584589"/>
            <a:ext cx="2207400" cy="1169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 dirty="0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Step-down transformers  are used to reduce the voltage, making the energy safe for the home.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230" name="Google Shape;230;p33"/>
          <p:cNvCxnSpPr/>
          <p:nvPr/>
        </p:nvCxnSpPr>
        <p:spPr>
          <a:xfrm rot="10800000" flipH="1">
            <a:off x="4967777" y="4315989"/>
            <a:ext cx="706500" cy="4608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stealth" w="med" len="med"/>
          </a:ln>
        </p:spPr>
      </p:cxnSp>
      <p:sp>
        <p:nvSpPr>
          <p:cNvPr id="231" name="Google Shape;231;p33"/>
          <p:cNvSpPr/>
          <p:nvPr/>
        </p:nvSpPr>
        <p:spPr>
          <a:xfrm rot="653416">
            <a:off x="7248172" y="1399379"/>
            <a:ext cx="1783214" cy="1361299"/>
          </a:xfrm>
          <a:prstGeom prst="foldedCorner">
            <a:avLst>
              <a:gd name="adj" fmla="val 14329"/>
            </a:avLst>
          </a:prstGeom>
          <a:solidFill>
            <a:srgbClr val="FFFFB3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latin typeface="Arial" panose="020B0604020202020204" pitchFamily="34" charset="0"/>
                <a:ea typeface="Comic Sans MS"/>
                <a:cs typeface="Arial" panose="020B0604020202020204" pitchFamily="34" charset="0"/>
                <a:sym typeface="Comic Sans MS"/>
              </a:rPr>
              <a:t>Why does the National Grid look like this?</a:t>
            </a:r>
            <a:endParaRPr sz="1400" b="0" i="0" u="none" strike="noStrike" cap="none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F091F-DA20-4B31-999F-5D2CFF1BB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132" y="203377"/>
            <a:ext cx="7886700" cy="1325563"/>
          </a:xfrm>
        </p:spPr>
        <p:txBody>
          <a:bodyPr/>
          <a:lstStyle/>
          <a:p>
            <a:r>
              <a:rPr lang="en-US" dirty="0"/>
              <a:t>Where is CO</a:t>
            </a:r>
            <a:r>
              <a:rPr lang="en-US" baseline="-25000" dirty="0"/>
              <a:t>2 </a:t>
            </a:r>
            <a:r>
              <a:rPr lang="en-US" dirty="0"/>
              <a:t> released in the National Grid?</a:t>
            </a:r>
            <a:endParaRPr lang="en-GB" baseline="-25000" dirty="0"/>
          </a:p>
        </p:txBody>
      </p:sp>
      <p:pic>
        <p:nvPicPr>
          <p:cNvPr id="4" name="Google Shape;212;p32" descr="http://www.cyberphysics.co.uk/Q&amp;A/KS4/magnetism/transformer/q4.png">
            <a:extLst>
              <a:ext uri="{FF2B5EF4-FFF2-40B4-BE49-F238E27FC236}">
                <a16:creationId xmlns:a16="http://schemas.microsoft.com/office/drawing/2014/main" id="{D0667DC8-C2ED-4F08-9DEC-0C4D95CB3A3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5323" y="2541682"/>
            <a:ext cx="7593354" cy="2919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884093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5924</TotalTime>
  <Words>901</Words>
  <Application>Microsoft Office PowerPoint</Application>
  <PresentationFormat>On-screen Show (4:3)</PresentationFormat>
  <Paragraphs>129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Noto Sans Symbols</vt:lpstr>
      <vt:lpstr>Trebuchet MS</vt:lpstr>
      <vt:lpstr>Custom Design</vt:lpstr>
      <vt:lpstr>Carbon Footprint Project</vt:lpstr>
      <vt:lpstr>The Project </vt:lpstr>
      <vt:lpstr>PowerPoint Presentation</vt:lpstr>
      <vt:lpstr>Buildings Energy – Grid Electricity</vt:lpstr>
      <vt:lpstr>The National Grid</vt:lpstr>
      <vt:lpstr>PowerPoint Presentation</vt:lpstr>
      <vt:lpstr>PowerPoint Presentation</vt:lpstr>
      <vt:lpstr>PowerPoint Presentation</vt:lpstr>
      <vt:lpstr>Where is CO2  released in the National Grid?</vt:lpstr>
      <vt:lpstr>PowerPoint Presentation</vt:lpstr>
      <vt:lpstr>PowerPoint Presentation</vt:lpstr>
      <vt:lpstr>This link shows live the amount of carbon emissions for the National Grid – it is updated every 30 seconds.</vt:lpstr>
      <vt:lpstr>Working Out Energy Bills</vt:lpstr>
      <vt:lpstr>Converting Units</vt:lpstr>
      <vt:lpstr>How much energy do you use?</vt:lpstr>
      <vt:lpstr>PowerPoint Presentation</vt:lpstr>
      <vt:lpstr>How much energy does a 100W light bulb use in 1 hour?</vt:lpstr>
      <vt:lpstr>How much energy does a 100W light bulb use if it is on 1 hour a day for 1 week?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147</cp:revision>
  <dcterms:created xsi:type="dcterms:W3CDTF">2023-11-17T14:55:44Z</dcterms:created>
  <dcterms:modified xsi:type="dcterms:W3CDTF">2025-09-29T07:31:16Z</dcterms:modified>
</cp:coreProperties>
</file>