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4"/>
  </p:notesMasterIdLst>
  <p:sldIdLst>
    <p:sldId id="317" r:id="rId2"/>
    <p:sldId id="318" r:id="rId3"/>
    <p:sldId id="348" r:id="rId4"/>
    <p:sldId id="365" r:id="rId5"/>
    <p:sldId id="366" r:id="rId6"/>
    <p:sldId id="367" r:id="rId7"/>
    <p:sldId id="368" r:id="rId8"/>
    <p:sldId id="370" r:id="rId9"/>
    <p:sldId id="369" r:id="rId10"/>
    <p:sldId id="371" r:id="rId11"/>
    <p:sldId id="372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3962" autoAdjust="0"/>
  </p:normalViewPr>
  <p:slideViewPr>
    <p:cSldViewPr snapToGrid="0" snapToObjects="1">
      <p:cViewPr varScale="1">
        <p:scale>
          <a:sx n="104" d="100"/>
          <a:sy n="104" d="100"/>
        </p:scale>
        <p:origin x="1866" y="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Natural Resources Wales (open government license). Available at: https://naturalresources.wales/media/688308/activities-tree-measuring.pdf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180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Credit: geopacks.com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320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licence). Available at: https://cdn.naturalresources.wales/688308/activities-tree-measuring.pdf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71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licence). Available at: https://cdn.naturalresources.wales/688308/activities-tree-measuring.pdf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06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Natural Resources Wales (open government licence). Available at: https://cdn.naturalresources.wales/688308/activities-tree-measuring.pdf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748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22B63-5F12-4938-AED1-46E64C4CBF81}" type="slidenum">
              <a:rPr lang="en-GB" smtClean="0"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naturalresources.wales/688308/activities-tree-measuring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59" y="1651000"/>
            <a:ext cx="5334000" cy="3556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49019"/>
            <a:ext cx="7886700" cy="781282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432177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91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0362A-B6F1-4EB6-9C59-E4E924168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26178"/>
            <a:ext cx="7886700" cy="773948"/>
          </a:xfrm>
        </p:spPr>
        <p:txBody>
          <a:bodyPr/>
          <a:lstStyle/>
          <a:p>
            <a:r>
              <a:rPr lang="en-GB" dirty="0"/>
              <a:t>Table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5CDE94-4065-4C5D-A9DF-C389F9954A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531416"/>
              </p:ext>
            </p:extLst>
          </p:nvPr>
        </p:nvGraphicFramePr>
        <p:xfrm>
          <a:off x="628650" y="1551740"/>
          <a:ext cx="78867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1419590242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3562917316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3369824747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258871586"/>
                    </a:ext>
                  </a:extLst>
                </a:gridCol>
              </a:tblGrid>
              <a:tr h="1256748">
                <a:tc>
                  <a:txBody>
                    <a:bodyPr/>
                    <a:lstStyle/>
                    <a:p>
                      <a:r>
                        <a:rPr lang="en-GB" sz="2800" dirty="0"/>
                        <a:t>Tree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Eye Level Height of Tree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Distance from the Tree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Angle (</a:t>
                      </a:r>
                      <a:r>
                        <a:rPr lang="en-GB" sz="2800" dirty="0">
                          <a:latin typeface="Franklin Gothic Book" panose="020B0503020102020204" pitchFamily="34" charset="0"/>
                        </a:rPr>
                        <a:t>º</a:t>
                      </a:r>
                      <a:r>
                        <a:rPr lang="en-GB" sz="28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049759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en-GB" sz="2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260434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en-GB" sz="2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429584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en-GB" sz="28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8987310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en-GB" sz="28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8175402"/>
                  </a:ext>
                </a:extLst>
              </a:tr>
              <a:tr h="509681">
                <a:tc>
                  <a:txBody>
                    <a:bodyPr/>
                    <a:lstStyle/>
                    <a:p>
                      <a:r>
                        <a:rPr lang="en-GB" sz="28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2993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3005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94039-5476-4140-9228-13C2F143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218170"/>
            <a:ext cx="7886700" cy="1239156"/>
          </a:xfrm>
        </p:spPr>
        <p:txBody>
          <a:bodyPr>
            <a:normAutofit fontScale="90000"/>
          </a:bodyPr>
          <a:lstStyle/>
          <a:p>
            <a:r>
              <a:rPr lang="en-GB" dirty="0"/>
              <a:t>Calculate the height of the trees you measured.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9D703-4426-4C43-A307-CD06E0768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750" y="1814288"/>
            <a:ext cx="7886700" cy="4351338"/>
          </a:xfrm>
        </p:spPr>
        <p:txBody>
          <a:bodyPr/>
          <a:lstStyle/>
          <a:p>
            <a:pPr marL="0" indent="0" algn="l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Tree height above eye level = 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istance x TAN(angle) </a:t>
            </a:r>
          </a:p>
          <a:p>
            <a:pPr marL="0" indent="0" algn="l">
              <a:buNone/>
            </a:pPr>
            <a:endParaRPr lang="en-US" sz="2800" b="1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Tree height = tree height above eye level + eye level height</a:t>
            </a:r>
          </a:p>
        </p:txBody>
      </p:sp>
    </p:spTree>
    <p:extLst>
      <p:ext uri="{BB962C8B-B14F-4D97-AF65-F5344CB8AC3E}">
        <p14:creationId xmlns:p14="http://schemas.microsoft.com/office/powerpoint/2010/main" val="1779419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336" y="251237"/>
            <a:ext cx="8686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Plenary ~ If these are the answers, what could the questions be?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14350" indent="-514350">
              <a:buAutoNum type="arabicPeriod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phic 2" descr="Question Mark with solid fill">
            <a:extLst>
              <a:ext uri="{FF2B5EF4-FFF2-40B4-BE49-F238E27FC236}">
                <a16:creationId xmlns:a16="http://schemas.microsoft.com/office/drawing/2014/main" id="{562A9D1B-354E-6CE6-8311-B8AB104F30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1714" y="2152650"/>
            <a:ext cx="1917700" cy="191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88098" y="230405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13 –Determining Tree Heights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98" y="17929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can we measure the height of trees?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083D19-546A-4DEF-9947-97E0F472B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15" y="3019604"/>
            <a:ext cx="4996702" cy="250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465" y="238126"/>
            <a:ext cx="8322235" cy="1325563"/>
          </a:xfrm>
        </p:spPr>
        <p:txBody>
          <a:bodyPr/>
          <a:lstStyle/>
          <a:p>
            <a:r>
              <a:rPr lang="en-US" dirty="0"/>
              <a:t>Why do we want to know tree Height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465" y="1761938"/>
            <a:ext cx="8114179" cy="435133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Foresters use tree height for many things.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Tree height can give a clue as to how old a tree is.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can also reflect the quality or fertility of the soil.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height of a tree can indicate a tree’s dominance within the forest canopy, and is used to calculate the amount of timber per tree. </a:t>
            </a: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CB018-DAB0-44BC-8C22-F5AA683A7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" y="321127"/>
            <a:ext cx="7886700" cy="785131"/>
          </a:xfrm>
        </p:spPr>
        <p:txBody>
          <a:bodyPr/>
          <a:lstStyle/>
          <a:p>
            <a:r>
              <a:rPr lang="en-GB" dirty="0"/>
              <a:t>How do we do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62C48-8E8E-4DF9-AAB8-C9B39E1E7A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1364344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It’s usually impossible to reach the top of a tree to measure its height.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Various instruments are used by foresters to measure tree height, using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basic trigonometry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9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7B8A1-8E96-4091-8DA7-2B797DF6E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673" y="296126"/>
            <a:ext cx="7886700" cy="625474"/>
          </a:xfrm>
        </p:spPr>
        <p:txBody>
          <a:bodyPr>
            <a:normAutofit fontScale="90000"/>
          </a:bodyPr>
          <a:lstStyle/>
          <a:p>
            <a:r>
              <a:rPr lang="en-GB" dirty="0"/>
              <a:t>Clinometer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4BA9E-5BAD-46ED-86E8-AFC54EDCD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673" y="11833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clinometer is a tool that is used to measure the angle of elevation, or angle from the ground, in a right – angled triangle.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E940B4C-16CA-94E8-4DC5-F36D621FC20C}"/>
              </a:ext>
            </a:extLst>
          </p:cNvPr>
          <p:cNvGrpSpPr/>
          <p:nvPr/>
        </p:nvGrpSpPr>
        <p:grpSpPr>
          <a:xfrm>
            <a:off x="3168650" y="2940049"/>
            <a:ext cx="2806700" cy="2298701"/>
            <a:chOff x="2114550" y="713693"/>
            <a:chExt cx="6400800" cy="509338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6C15C32-88F0-1682-9758-50B36F4FF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4550" y="873125"/>
              <a:ext cx="6400800" cy="4933950"/>
            </a:xfrm>
            <a:prstGeom prst="flowChartPunchedCard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35562EE-DDD1-1238-90FC-CEA32AAB1FD2}"/>
                </a:ext>
              </a:extLst>
            </p:cNvPr>
            <p:cNvSpPr/>
            <p:nvPr/>
          </p:nvSpPr>
          <p:spPr>
            <a:xfrm>
              <a:off x="2114550" y="713693"/>
              <a:ext cx="2928098" cy="1178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632477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06054-F5F1-4BBF-936C-8E4916724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729" y="276645"/>
            <a:ext cx="7886700" cy="821289"/>
          </a:xfrm>
        </p:spPr>
        <p:txBody>
          <a:bodyPr/>
          <a:lstStyle/>
          <a:p>
            <a:r>
              <a:rPr lang="en-GB" dirty="0"/>
              <a:t>Clinometer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C9F532A-EB4C-45DF-9D2F-747D42282B01}"/>
              </a:ext>
            </a:extLst>
          </p:cNvPr>
          <p:cNvSpPr/>
          <p:nvPr/>
        </p:nvSpPr>
        <p:spPr>
          <a:xfrm>
            <a:off x="748436" y="3429001"/>
            <a:ext cx="1369121" cy="218819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93A9F0-E27D-4F43-81E6-27DA474FEC6D}"/>
              </a:ext>
            </a:extLst>
          </p:cNvPr>
          <p:cNvSpPr txBox="1"/>
          <p:nvPr/>
        </p:nvSpPr>
        <p:spPr>
          <a:xfrm>
            <a:off x="6510783" y="1959142"/>
            <a:ext cx="22619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Follow the instructions to make your own clinometer </a:t>
            </a:r>
            <a:r>
              <a:rPr lang="en-GB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en-GB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A56280-F2A6-77A3-CF4A-7CA87C6C2E5B}"/>
              </a:ext>
            </a:extLst>
          </p:cNvPr>
          <p:cNvGrpSpPr/>
          <p:nvPr/>
        </p:nvGrpSpPr>
        <p:grpSpPr>
          <a:xfrm>
            <a:off x="596900" y="1745083"/>
            <a:ext cx="5704611" cy="3467100"/>
            <a:chOff x="596900" y="1745083"/>
            <a:chExt cx="5704611" cy="34671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4E34F4C-56CD-D08F-B868-78AC731EB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436" y="1745083"/>
              <a:ext cx="5553075" cy="34671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F74DC97-E649-939B-59E2-BCA32B845D90}"/>
                </a:ext>
              </a:extLst>
            </p:cNvPr>
            <p:cNvSpPr/>
            <p:nvPr/>
          </p:nvSpPr>
          <p:spPr>
            <a:xfrm>
              <a:off x="596900" y="4394200"/>
              <a:ext cx="480929" cy="817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9981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76DAA1-8652-4BFB-B5FA-73733F59F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631" y="187018"/>
            <a:ext cx="7886700" cy="10607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can use trigonometry to calculate the tree heights.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0E2CFD-BE8D-4E0F-854A-ABE9BB173AD5}"/>
              </a:ext>
            </a:extLst>
          </p:cNvPr>
          <p:cNvSpPr txBox="1"/>
          <p:nvPr/>
        </p:nvSpPr>
        <p:spPr>
          <a:xfrm>
            <a:off x="302631" y="1693996"/>
            <a:ext cx="435543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imaginary horizontal line at eye level, the imaginary line from your eyes to the top of the tree, and the tree itself create a right angled triangle.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20D91F1-AC9E-A1CD-3EF7-61166D39EF11}"/>
              </a:ext>
            </a:extLst>
          </p:cNvPr>
          <p:cNvGrpSpPr/>
          <p:nvPr/>
        </p:nvGrpSpPr>
        <p:grpSpPr>
          <a:xfrm>
            <a:off x="5114925" y="1547717"/>
            <a:ext cx="3607806" cy="2830379"/>
            <a:chOff x="2114550" y="713693"/>
            <a:chExt cx="6400800" cy="50933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2D530F-CF4D-8388-B520-DDE8E279B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14550" y="873125"/>
              <a:ext cx="6400800" cy="4933950"/>
            </a:xfrm>
            <a:prstGeom prst="flowChartPunchedCard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5C19A1C-19F6-3E40-3E83-C92D456F7B76}"/>
                </a:ext>
              </a:extLst>
            </p:cNvPr>
            <p:cNvSpPr/>
            <p:nvPr/>
          </p:nvSpPr>
          <p:spPr>
            <a:xfrm>
              <a:off x="2114550" y="713693"/>
              <a:ext cx="2928098" cy="11786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282541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6E953-7CAF-42E3-BC07-3B91F09D5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143" y="455275"/>
            <a:ext cx="8292264" cy="4351338"/>
          </a:xfrm>
        </p:spPr>
        <p:txBody>
          <a:bodyPr>
            <a:noAutofit/>
          </a:bodyPr>
          <a:lstStyle/>
          <a:p>
            <a:pPr algn="l"/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Example - I was standing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15 feet 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away from the tree, I used my clinometer to find an angle to the top of the tree of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20º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. The height to my eye level is 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5.2 feet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Tree height above eye level =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istance x TAN(angle) </a:t>
            </a:r>
          </a:p>
          <a:p>
            <a:pPr algn="l"/>
            <a:r>
              <a:rPr lang="en-US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15 feet * TAN (20̊) = 5.5 feet</a:t>
            </a:r>
          </a:p>
          <a:p>
            <a:pPr algn="l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Tree height = tree height above eye level + eye level height</a:t>
            </a:r>
          </a:p>
          <a:p>
            <a:pPr algn="l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5.5 feet + 5.2 feet = 10.7 feet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Answer: 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tree is about 10.7 feet tall!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901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1EC29-F3D6-4967-BB17-4A0BE75E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332470"/>
            <a:ext cx="7886700" cy="820056"/>
          </a:xfrm>
        </p:spPr>
        <p:txBody>
          <a:bodyPr/>
          <a:lstStyle/>
          <a:p>
            <a:r>
              <a:rPr lang="en-GB" dirty="0"/>
              <a:t>Let’s go measure some trees!</a:t>
            </a:r>
          </a:p>
        </p:txBody>
      </p:sp>
    </p:spTree>
    <p:extLst>
      <p:ext uri="{BB962C8B-B14F-4D97-AF65-F5344CB8AC3E}">
        <p14:creationId xmlns:p14="http://schemas.microsoft.com/office/powerpoint/2010/main" val="38008171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5688</TotalTime>
  <Words>496</Words>
  <Application>Microsoft Office PowerPoint</Application>
  <PresentationFormat>On-screen Show (4:3)</PresentationFormat>
  <Paragraphs>58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Franklin Gothic Book</vt:lpstr>
      <vt:lpstr>Custom Design</vt:lpstr>
      <vt:lpstr>Carbon Footprint Project</vt:lpstr>
      <vt:lpstr>PowerPoint Presentation</vt:lpstr>
      <vt:lpstr>Why do we want to know tree Height</vt:lpstr>
      <vt:lpstr>How do we do it?</vt:lpstr>
      <vt:lpstr>Clinometer</vt:lpstr>
      <vt:lpstr>Clinometer</vt:lpstr>
      <vt:lpstr>PowerPoint Presentation</vt:lpstr>
      <vt:lpstr>PowerPoint Presentation</vt:lpstr>
      <vt:lpstr>Let’s go measure some trees!</vt:lpstr>
      <vt:lpstr>Table</vt:lpstr>
      <vt:lpstr>Calculate the height of the trees you measured.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135</cp:revision>
  <dcterms:created xsi:type="dcterms:W3CDTF">2023-11-17T14:55:44Z</dcterms:created>
  <dcterms:modified xsi:type="dcterms:W3CDTF">2025-09-29T07:39:33Z</dcterms:modified>
</cp:coreProperties>
</file>