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2"/>
  </p:notesMasterIdLst>
  <p:sldIdLst>
    <p:sldId id="345" r:id="rId2"/>
    <p:sldId id="318" r:id="rId3"/>
    <p:sldId id="319" r:id="rId4"/>
    <p:sldId id="320" r:id="rId5"/>
    <p:sldId id="332" r:id="rId6"/>
    <p:sldId id="341" r:id="rId7"/>
    <p:sldId id="343" r:id="rId8"/>
    <p:sldId id="342" r:id="rId9"/>
    <p:sldId id="344" r:id="rId10"/>
    <p:sldId id="27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214" autoAdjust="0"/>
  </p:normalViewPr>
  <p:slideViewPr>
    <p:cSldViewPr snapToGrid="0" snapToObjects="1">
      <p:cViewPr varScale="1">
        <p:scale>
          <a:sx n="119" d="100"/>
          <a:sy n="119" d="100"/>
        </p:scale>
        <p:origin x="141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xgWHzMvXOY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Video: Sesame Street (2009). Sesame Street: I Love Trash. Available at: </a:t>
            </a:r>
            <a:r>
              <a:rPr lang="en-GB" sz="1200" dirty="0">
                <a:solidFill>
                  <a:schemeClr val="accent2">
                    <a:lumMod val="50000"/>
                  </a:schemeClr>
                </a:solidFill>
                <a:hlinkClick r:id="rId3"/>
              </a:rPr>
              <a:t>https://www.youtube.com/watch?v=rxgWHzMvXOY</a:t>
            </a:r>
            <a:r>
              <a:rPr lang="en-GB" sz="12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Video: Going Green (2021). Inside a Recycling Centre | Veolia London. Available at: https://www.youtube.com/watch?v=_nSfr5uOsC8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722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Microsoft Office stock icons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940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Microsoft Office stock icon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145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rxgWHzMvXO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nSfr5uOsC8?si=SfeC0i8d9HGWbx4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77" y="1534459"/>
            <a:ext cx="5683623" cy="378908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81" y="251294"/>
            <a:ext cx="6326841" cy="725860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683189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49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7AA948-07CA-4201-BE07-99F4414A3E76}"/>
              </a:ext>
            </a:extLst>
          </p:cNvPr>
          <p:cNvSpPr txBox="1"/>
          <p:nvPr/>
        </p:nvSpPr>
        <p:spPr>
          <a:xfrm>
            <a:off x="228599" y="114084"/>
            <a:ext cx="81232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– What did you learn this lesson?</a:t>
            </a:r>
            <a:endParaRPr lang="en-US" sz="4400" dirty="0">
              <a:solidFill>
                <a:srgbClr val="006A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592CC-33A2-4A77-B4AB-4058BA5641F9}"/>
              </a:ext>
            </a:extLst>
          </p:cNvPr>
          <p:cNvSpPr txBox="1"/>
          <p:nvPr/>
        </p:nvSpPr>
        <p:spPr>
          <a:xfrm>
            <a:off x="327836" y="2065994"/>
            <a:ext cx="792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3 facts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3 key words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 question to test your peers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 descr="Question Mark with solid fill">
            <a:extLst>
              <a:ext uri="{FF2B5EF4-FFF2-40B4-BE49-F238E27FC236}">
                <a16:creationId xmlns:a16="http://schemas.microsoft.com/office/drawing/2014/main" id="{16C9957F-9DBD-5848-AE4C-1A4622F86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16594" y="1906678"/>
            <a:ext cx="20066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6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174171" y="194100"/>
            <a:ext cx="6556562" cy="80153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9 – Waste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>
            <a:spLocks/>
          </p:cNvSpPr>
          <p:nvPr/>
        </p:nvSpPr>
        <p:spPr>
          <a:xfrm>
            <a:off x="740323" y="1253331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13" y="1539477"/>
            <a:ext cx="6556562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Starter –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many types of bins are there around school?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colour are they?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goes in each colour?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688C1D-68A7-46CF-AB89-D58A66CDD720}"/>
              </a:ext>
            </a:extLst>
          </p:cNvPr>
          <p:cNvSpPr txBox="1"/>
          <p:nvPr/>
        </p:nvSpPr>
        <p:spPr>
          <a:xfrm>
            <a:off x="442206" y="4680814"/>
            <a:ext cx="82595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https://www.youtube.com/watch?v=rxgWHzMvXOY</a:t>
            </a:r>
            <a:r>
              <a:rPr lang="en-GB" sz="28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62719"/>
            <a:ext cx="7024743" cy="880774"/>
          </a:xfrm>
        </p:spPr>
        <p:txBody>
          <a:bodyPr>
            <a:normAutofit/>
          </a:bodyPr>
          <a:lstStyle/>
          <a:p>
            <a:r>
              <a:rPr lang="en-GB" dirty="0"/>
              <a:t>Inside a recycling centre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A8EDD-30C1-48AC-8159-57FD71EEB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678" y="1341148"/>
            <a:ext cx="788670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https://youtu.be/_nSfr5uOsC8?si=SfeC0i8d9HGWbx4F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Watch the video – why do you think recycling is important?</a:t>
            </a: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088" y="197749"/>
            <a:ext cx="7886700" cy="845743"/>
          </a:xfrm>
        </p:spPr>
        <p:txBody>
          <a:bodyPr/>
          <a:lstStyle/>
          <a:p>
            <a:r>
              <a:rPr lang="en-GB" dirty="0"/>
              <a:t>Waste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088" y="1312431"/>
            <a:ext cx="8807823" cy="2116569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part of our carbon footprint we have to calculate the total waste we generate as a school.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carbon footprint for each type of bin is different so we need to know how many we have of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each type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bin!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D6793-D498-47F6-B7D5-8E985DD4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59" y="236491"/>
            <a:ext cx="7886700" cy="889091"/>
          </a:xfrm>
        </p:spPr>
        <p:txBody>
          <a:bodyPr/>
          <a:lstStyle/>
          <a:p>
            <a:r>
              <a:rPr lang="en-GB" dirty="0"/>
              <a:t>Task 1	- Bin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C4DCC-DD51-4397-A84B-17FD1F6FE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31" y="1253331"/>
            <a:ext cx="4440891" cy="4351338"/>
          </a:xfrm>
        </p:spPr>
        <p:txBody>
          <a:bodyPr>
            <a:normAutofit/>
          </a:bodyPr>
          <a:lstStyle/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Classrooms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Toilets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Canteen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Offices</a:t>
            </a:r>
          </a:p>
        </p:txBody>
      </p:sp>
      <p:pic>
        <p:nvPicPr>
          <p:cNvPr id="6" name="Graphic 5" descr="Recycle with solid fill">
            <a:extLst>
              <a:ext uri="{FF2B5EF4-FFF2-40B4-BE49-F238E27FC236}">
                <a16:creationId xmlns:a16="http://schemas.microsoft.com/office/drawing/2014/main" id="{3701C408-D473-78F8-9928-E0A0D1242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86113" y="2273897"/>
            <a:ext cx="1714500" cy="1714500"/>
          </a:xfrm>
          <a:prstGeom prst="rect">
            <a:avLst/>
          </a:prstGeom>
        </p:spPr>
      </p:pic>
      <p:pic>
        <p:nvPicPr>
          <p:cNvPr id="10" name="Graphic 9" descr="Garbage outline">
            <a:extLst>
              <a:ext uri="{FF2B5EF4-FFF2-40B4-BE49-F238E27FC236}">
                <a16:creationId xmlns:a16="http://schemas.microsoft.com/office/drawing/2014/main" id="{65191734-4650-4180-4328-E3B4170D89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87036" y="2206447"/>
            <a:ext cx="1849400" cy="18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92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A29B2-B497-4AFE-A5A8-7CB108DD9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039" y="228700"/>
            <a:ext cx="7886700" cy="807842"/>
          </a:xfrm>
        </p:spPr>
        <p:txBody>
          <a:bodyPr/>
          <a:lstStyle/>
          <a:p>
            <a:r>
              <a:rPr lang="en-US" dirty="0"/>
              <a:t>Bin Survey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F3343-4F8A-4D28-BC24-B7E40E10B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039" y="125333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Split into teams to count the bins across the school – don’t forget the big dumper bins!</a:t>
            </a:r>
          </a:p>
          <a:p>
            <a:pPr marL="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Assume each office and classroom has 1 bin – do not go into classrooms having lessons or any offices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87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860" y="219332"/>
            <a:ext cx="7886700" cy="828481"/>
          </a:xfrm>
        </p:spPr>
        <p:txBody>
          <a:bodyPr/>
          <a:lstStyle/>
          <a:p>
            <a:r>
              <a:rPr lang="en-US" dirty="0"/>
              <a:t>Complete the table</a:t>
            </a: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9F9C4F-29D7-CE14-F4AE-8EDEBAA67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1213"/>
              </p:ext>
            </p:extLst>
          </p:nvPr>
        </p:nvGraphicFramePr>
        <p:xfrm>
          <a:off x="435013" y="1252208"/>
          <a:ext cx="7456394" cy="4424445"/>
        </p:xfrm>
        <a:graphic>
          <a:graphicData uri="http://schemas.openxmlformats.org/drawingml/2006/table">
            <a:tbl>
              <a:tblPr firstRow="1" firstCol="1" bandRow="1"/>
              <a:tblGrid>
                <a:gridCol w="2288427">
                  <a:extLst>
                    <a:ext uri="{9D8B030D-6E8A-4147-A177-3AD203B41FA5}">
                      <a16:colId xmlns:a16="http://schemas.microsoft.com/office/drawing/2014/main" val="3041650307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3957979169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98261886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2646419983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588121740"/>
                    </a:ext>
                  </a:extLst>
                </a:gridCol>
                <a:gridCol w="1260657">
                  <a:extLst>
                    <a:ext uri="{9D8B030D-6E8A-4147-A177-3AD203B41FA5}">
                      <a16:colId xmlns:a16="http://schemas.microsoft.com/office/drawing/2014/main" val="2981892326"/>
                    </a:ext>
                  </a:extLst>
                </a:gridCol>
              </a:tblGrid>
              <a:tr h="3252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Type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Bin Sizes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(litres)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No. Bins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Collections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(year)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Factor*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Waste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(kg)</a:t>
                      </a: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963454"/>
                  </a:ext>
                </a:extLst>
              </a:tr>
              <a:tr h="12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Example (paper recycling)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(weekly)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24,081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7267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Batteries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15749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Clothing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530270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Electrical (WEEE)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Cables, Electronic Devices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0.2131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79762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(mixed) Recycling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Bottles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840967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Metal Can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 &amp; Drinks Cans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361356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Paper, Plastic, Metal, Glass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901898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Municipal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Waste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291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Mixed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Food, Drink, Garden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964663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Food &amp; Drink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06502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Garden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Grass &amp; Tree cuttings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07750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Incl. Card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217207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Plastics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Bottles, Food Trays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32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381A48-CED2-4F20-9076-5227F02E88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384037"/>
              </p:ext>
            </p:extLst>
          </p:nvPr>
        </p:nvGraphicFramePr>
        <p:xfrm>
          <a:off x="542925" y="791901"/>
          <a:ext cx="8058150" cy="43561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08756">
                  <a:extLst>
                    <a:ext uri="{9D8B030D-6E8A-4147-A177-3AD203B41FA5}">
                      <a16:colId xmlns:a16="http://schemas.microsoft.com/office/drawing/2014/main" val="757403526"/>
                    </a:ext>
                  </a:extLst>
                </a:gridCol>
                <a:gridCol w="2049394">
                  <a:extLst>
                    <a:ext uri="{9D8B030D-6E8A-4147-A177-3AD203B41FA5}">
                      <a16:colId xmlns:a16="http://schemas.microsoft.com/office/drawing/2014/main" val="315786324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Volume of Typical Waste Bins and Bags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help you estimate volume, the information below shows the capacity of typical waste bins shown in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646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Container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Volume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699301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Food Waste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670748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Paper/Carboard Bins</a:t>
                      </a:r>
                      <a:endParaRPr lang="en-GB" sz="18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688207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Metals and Plastics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44470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Waste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131324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 office bin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5627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office bin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906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Standard household wheelie bin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34345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 4 wheeled bin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86039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4 wheeled bin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1100 Litres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49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44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3BF32-82DA-4296-B53D-72F1DC734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26" y="231598"/>
            <a:ext cx="7886700" cy="824545"/>
          </a:xfrm>
        </p:spPr>
        <p:txBody>
          <a:bodyPr/>
          <a:lstStyle/>
          <a:p>
            <a:r>
              <a:rPr lang="en-US" dirty="0"/>
              <a:t>Class results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D240D-BAA2-4E17-ADAB-423256302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26" y="14109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 with the class to make sure you all have complete results tables – you will need these for next lesson.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5635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5693</TotalTime>
  <Words>537</Words>
  <Application>Microsoft Office PowerPoint</Application>
  <PresentationFormat>On-screen Show (4:3)</PresentationFormat>
  <Paragraphs>160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Inside a recycling centre</vt:lpstr>
      <vt:lpstr>Waste </vt:lpstr>
      <vt:lpstr>Task 1 - Bin Survey</vt:lpstr>
      <vt:lpstr>Bin Survey</vt:lpstr>
      <vt:lpstr>Complete the table</vt:lpstr>
      <vt:lpstr>PowerPoint Presentation</vt:lpstr>
      <vt:lpstr>Class results 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141</cp:revision>
  <dcterms:created xsi:type="dcterms:W3CDTF">2023-11-17T14:55:44Z</dcterms:created>
  <dcterms:modified xsi:type="dcterms:W3CDTF">2025-09-29T07:37:04Z</dcterms:modified>
</cp:coreProperties>
</file>