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3"/>
  </p:notesMasterIdLst>
  <p:sldIdLst>
    <p:sldId id="365" r:id="rId2"/>
    <p:sldId id="318" r:id="rId3"/>
    <p:sldId id="358" r:id="rId4"/>
    <p:sldId id="348" r:id="rId5"/>
    <p:sldId id="359" r:id="rId6"/>
    <p:sldId id="364" r:id="rId7"/>
    <p:sldId id="360" r:id="rId8"/>
    <p:sldId id="361" r:id="rId9"/>
    <p:sldId id="362" r:id="rId10"/>
    <p:sldId id="363" r:id="rId11"/>
    <p:sldId id="27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214" autoAdjust="0"/>
  </p:normalViewPr>
  <p:slideViewPr>
    <p:cSldViewPr snapToGrid="0" snapToObjects="1">
      <p:cViewPr varScale="1">
        <p:scale>
          <a:sx n="104" d="100"/>
          <a:sy n="104" d="100"/>
        </p:scale>
        <p:origin x="18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cyfoethnaturiol.cymru/687190/eng-worksheet-carbon-storage-calculator.pdf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dn.cyfoethnaturiol.cymru/687190/eng-worksheet-carbon-storage-calculator.pdf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license). Available at: </a:t>
            </a:r>
            <a:r>
              <a:rPr lang="en-GB" dirty="0">
                <a:hlinkClick r:id="rId3"/>
              </a:rPr>
              <a:t>eng-worksheet-carbon-storage-calculator.pdf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580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Natural Resources Wales (open government license). Available at: </a:t>
            </a:r>
            <a:r>
              <a:rPr lang="en-GB" dirty="0">
                <a:hlinkClick r:id="rId3"/>
              </a:rPr>
              <a:t>eng-worksheet-carbon-storage-calculator.pdf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94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Natural Resources Wales (open government licence). Available at: https://cdn.cyfoethnaturiol.cymru/687189/eng-resource-cards-carbon-equivalents.pdf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961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20" y="1626533"/>
            <a:ext cx="5407399" cy="360493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070" y="268471"/>
            <a:ext cx="7333259" cy="696730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7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D416A-DD28-4FD1-8176-CE6C0908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176" y="331231"/>
            <a:ext cx="8807824" cy="1325563"/>
          </a:xfrm>
        </p:spPr>
        <p:txBody>
          <a:bodyPr/>
          <a:lstStyle/>
          <a:p>
            <a:r>
              <a:rPr lang="en-US" dirty="0"/>
              <a:t>How do we produce this amount of carbon?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DF32A-DBE1-40BE-BA40-08057082A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176" y="17929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carbon equivalent resource cards to find out how we create the amount of carbon which is stored in the tree.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0E6051-765C-4581-AD9C-95108E11D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00"/>
          <a:stretch/>
        </p:blipFill>
        <p:spPr>
          <a:xfrm>
            <a:off x="336176" y="3400365"/>
            <a:ext cx="8807824" cy="223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13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6223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Plenary ~ Write three quiz questions to test your peers on what you have learnt today! Make sure you know the answer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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D0FD59-7746-CA8E-F1FC-0F842E8B8453}"/>
              </a:ext>
            </a:extLst>
          </p:cNvPr>
          <p:cNvSpPr/>
          <p:nvPr/>
        </p:nvSpPr>
        <p:spPr>
          <a:xfrm>
            <a:off x="2933902" y="2969992"/>
            <a:ext cx="355559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QUIZ!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121398" y="198873"/>
            <a:ext cx="65565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12 –Trees as Carbon Stores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29651-EE09-4774-8964-F2E2FB6C2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398" y="179296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How many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TREEmendous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jOAKs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can you make that include a tree pun?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90A4D-9AA1-4318-B19B-565EA7CFE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0" y="311552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did the tree do when the bank closed? It started its own branch. </a:t>
            </a:r>
          </a:p>
          <a:p>
            <a:pPr marL="0" indent="0">
              <a:buNone/>
            </a:pP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do trees get online? They just log in.</a:t>
            </a:r>
          </a:p>
          <a:p>
            <a:pPr marL="0" indent="0">
              <a:buNone/>
            </a:pPr>
            <a:endParaRPr lang="en-US" sz="2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Why do Christmas trees have trouble sewing? </a:t>
            </a:r>
          </a:p>
          <a:p>
            <a:pPr marL="0" indent="0">
              <a:buNone/>
            </a:pP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They can't stop dropping their needles! </a:t>
            </a:r>
          </a:p>
          <a:p>
            <a:pPr marL="0" indent="0">
              <a:buNone/>
            </a:pPr>
            <a:endParaRPr lang="en-US" sz="2200" b="0" i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do you properly identify a dogwood tree? </a:t>
            </a: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 the bark!</a:t>
            </a:r>
          </a:p>
          <a:p>
            <a:pPr marL="0" indent="0">
              <a:buNone/>
            </a:pPr>
            <a:endParaRPr lang="en-US" sz="2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How does a coniferous tree get ready for a date? </a:t>
            </a: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They spruce themselves up</a:t>
            </a:r>
          </a:p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want to hear a joke about trees? </a:t>
            </a: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Nah, it’s too sappy. </a:t>
            </a:r>
          </a:p>
          <a:p>
            <a:pPr marL="0" indent="0">
              <a:buNone/>
            </a:pPr>
            <a:r>
              <a:rPr lang="en-US" sz="22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crime is punishable by death in the kingdom of trees? </a:t>
            </a:r>
            <a:r>
              <a:rPr lang="en-US" sz="2200" b="0" i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Treeson</a:t>
            </a:r>
            <a:r>
              <a:rPr lang="en-US" sz="2200" b="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366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5B251-7C18-42B9-987B-0D4E201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865" y="250827"/>
            <a:ext cx="8690535" cy="777874"/>
          </a:xfrm>
        </p:spPr>
        <p:txBody>
          <a:bodyPr/>
          <a:lstStyle/>
          <a:p>
            <a:r>
              <a:rPr lang="en-US" dirty="0"/>
              <a:t>Calculating Tree Carbon Stores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642B8-4EF9-4464-A0A3-A7D812111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865" y="13738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trees grow they take in carbon dioxide from the atmosphere and store it as carbon in their trunk, roots and leaves.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Approximately half of the dry weight of a tree is carbon.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means that trees are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 carbon store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can help us to reduce the effects of climate change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AA443-2A0F-4D73-BB02-B33F9E258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50" y="282121"/>
            <a:ext cx="7886700" cy="797831"/>
          </a:xfrm>
        </p:spPr>
        <p:txBody>
          <a:bodyPr/>
          <a:lstStyle/>
          <a:p>
            <a:r>
              <a:rPr lang="en-US" dirty="0"/>
              <a:t>Using last lessons findings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86A4E-9484-464E-A3E9-08EA3EC4F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" y="1444625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 to the trees you have identified last lesson:</a:t>
            </a:r>
          </a:p>
          <a:p>
            <a:pPr marL="0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Use a tape measure to measure the distance all the way around the trunk of the tree at a height of 1.3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metres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(approximately chest height) up from the ground.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Note the species in your book and write the circumference next to it.</a:t>
            </a:r>
          </a:p>
        </p:txBody>
      </p:sp>
    </p:spTree>
    <p:extLst>
      <p:ext uri="{BB962C8B-B14F-4D97-AF65-F5344CB8AC3E}">
        <p14:creationId xmlns:p14="http://schemas.microsoft.com/office/powerpoint/2010/main" val="3835963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49665B-363B-48AA-8D37-C3B904219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863" y="217237"/>
            <a:ext cx="6848274" cy="532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63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1B939-F137-4E94-8BAB-DC2AE08A6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473" y="189659"/>
            <a:ext cx="7886700" cy="800942"/>
          </a:xfrm>
        </p:spPr>
        <p:txBody>
          <a:bodyPr/>
          <a:lstStyle/>
          <a:p>
            <a:r>
              <a:rPr lang="en-US" dirty="0"/>
              <a:t>Age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BC35C-1C34-49DB-B037-59FE5785C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473" y="1499719"/>
            <a:ext cx="8609480" cy="4739715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Divide the circumference of the tree by the growth rate to calculate the age.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Trees grow at different speeds with the circumference increasing at an average of 2.5cm per year.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Growth rates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Holly and yew – 1.25cm per year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Oak – 1.88cm per year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Ash, beech, elm and hazel – 2.5cm per year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Sycamore – 2.75cm per year 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Pine and spruce – 3.13cm per year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 the species of your tree is not listed use the average growth rate of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2.5cm per year.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29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961A5-575A-4AF2-8178-5DA76C59A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367" y="182613"/>
            <a:ext cx="7886700" cy="561782"/>
          </a:xfrm>
        </p:spPr>
        <p:txBody>
          <a:bodyPr>
            <a:normAutofit fontScale="90000"/>
          </a:bodyPr>
          <a:lstStyle/>
          <a:p>
            <a:r>
              <a:rPr lang="en-US" dirty="0"/>
              <a:t>Dry weight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6E9E8-18A5-4582-AD5B-3863BACB2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367" y="932843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conversion table to convert the circumference of the tree into the dry weight.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AED700-4396-4099-A05D-E39E8EB9E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23" y="1958812"/>
            <a:ext cx="5444478" cy="20909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785775-A906-4B0A-A13D-7843F16275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576" r="1573"/>
          <a:stretch/>
        </p:blipFill>
        <p:spPr>
          <a:xfrm>
            <a:off x="1699933" y="4024758"/>
            <a:ext cx="5444478" cy="219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4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9574A-74EC-4116-BD0E-3E3CA3630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745" y="339231"/>
            <a:ext cx="7886700" cy="748924"/>
          </a:xfrm>
        </p:spPr>
        <p:txBody>
          <a:bodyPr/>
          <a:lstStyle/>
          <a:p>
            <a:r>
              <a:rPr lang="en-US" dirty="0"/>
              <a:t>Carbon Stored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FE83F-6CC3-4174-8B41-0CFB08D9C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745" y="1373869"/>
            <a:ext cx="7886700" cy="4351338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Half of the dry weight of the tree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carbon, therefore you need to divide the answer for the dry weight by two.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tells you how much carbon is stored in the tree.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Example The circumference of a tree is 150cm. Looking at the table this means that its dry weight is about 1964kg. Dividing this by two tells us that the tree is storing 982kg of carbon. </a:t>
            </a:r>
          </a:p>
        </p:txBody>
      </p:sp>
    </p:spTree>
    <p:extLst>
      <p:ext uri="{BB962C8B-B14F-4D97-AF65-F5344CB8AC3E}">
        <p14:creationId xmlns:p14="http://schemas.microsoft.com/office/powerpoint/2010/main" val="242243861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5675</TotalTime>
  <Words>546</Words>
  <Application>Microsoft Office PowerPoint</Application>
  <PresentationFormat>On-screen Show (4:3)</PresentationFormat>
  <Paragraphs>50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Calculating Tree Carbon Stores</vt:lpstr>
      <vt:lpstr>Using last lessons findings</vt:lpstr>
      <vt:lpstr>PowerPoint Presentation</vt:lpstr>
      <vt:lpstr>Age</vt:lpstr>
      <vt:lpstr>Dry weight</vt:lpstr>
      <vt:lpstr>Carbon Stored</vt:lpstr>
      <vt:lpstr>How do we produce this amount of carbon?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134</cp:revision>
  <dcterms:created xsi:type="dcterms:W3CDTF">2023-11-17T14:55:44Z</dcterms:created>
  <dcterms:modified xsi:type="dcterms:W3CDTF">2025-09-29T07:39:07Z</dcterms:modified>
</cp:coreProperties>
</file>