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9"/>
  </p:notesMasterIdLst>
  <p:sldIdLst>
    <p:sldId id="348" r:id="rId2"/>
    <p:sldId id="318" r:id="rId3"/>
    <p:sldId id="343" r:id="rId4"/>
    <p:sldId id="342" r:id="rId5"/>
    <p:sldId id="345" r:id="rId6"/>
    <p:sldId id="347" r:id="rId7"/>
    <p:sldId id="268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8A1146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5" autoAdjust="0"/>
    <p:restoredTop sz="94214" autoAdjust="0"/>
  </p:normalViewPr>
  <p:slideViewPr>
    <p:cSldViewPr snapToGrid="0" snapToObjects="1">
      <p:cViewPr varScale="1">
        <p:scale>
          <a:sx n="80" d="100"/>
          <a:sy n="80" d="100"/>
        </p:scale>
        <p:origin x="1290" y="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Image: Microsoft Office Stock Image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Video: Recycle Now (2015). Recycling around the home. Available at: https://www.youtube.com/watch?v=_nSfr5uOsC8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474A7-B749-4504-9847-6E28E627D63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138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hyperlink" Target="https://www.youtube.com/watch?v=_nSfr5uOsC8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25" y="1965738"/>
            <a:ext cx="5401947" cy="360129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365" y="178772"/>
            <a:ext cx="7886700" cy="875478"/>
          </a:xfrm>
        </p:spPr>
        <p:txBody>
          <a:bodyPr/>
          <a:lstStyle/>
          <a:p>
            <a:r>
              <a:rPr lang="en-GB" dirty="0"/>
              <a:t>Carbon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588740" y="2213463"/>
            <a:ext cx="1962835" cy="243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149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44D4A2-FD0F-444F-BDDC-E8AF95F36D8F}"/>
              </a:ext>
            </a:extLst>
          </p:cNvPr>
          <p:cNvSpPr txBox="1">
            <a:spLocks/>
          </p:cNvSpPr>
          <p:nvPr/>
        </p:nvSpPr>
        <p:spPr>
          <a:xfrm>
            <a:off x="363713" y="230405"/>
            <a:ext cx="7648462" cy="78559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10 –Bin Calculations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F85C2C-0C4C-4B8E-8D08-03BCC64B65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7710035" y="230405"/>
            <a:ext cx="1070252" cy="132556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847FC9D-0F8D-478F-90D4-7915F887E0C1}"/>
              </a:ext>
            </a:extLst>
          </p:cNvPr>
          <p:cNvSpPr txBox="1">
            <a:spLocks/>
          </p:cNvSpPr>
          <p:nvPr/>
        </p:nvSpPr>
        <p:spPr>
          <a:xfrm>
            <a:off x="439109" y="1251389"/>
            <a:ext cx="6201600" cy="33059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Starter –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https://www.youtube.com/watch?v=_nSfr5uOsC8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Watch the video to look at how you can recycle more at home. </a:t>
            </a:r>
          </a:p>
        </p:txBody>
      </p:sp>
      <p:pic>
        <p:nvPicPr>
          <p:cNvPr id="3" name="Picture 2" descr="Recycling arrows chat icon">
            <a:extLst>
              <a:ext uri="{FF2B5EF4-FFF2-40B4-BE49-F238E27FC236}">
                <a16:creationId xmlns:a16="http://schemas.microsoft.com/office/drawing/2014/main" id="{F4979C7F-3CBE-5FB8-3735-25348423FA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6563" y="3493273"/>
            <a:ext cx="1956869" cy="122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25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1B93A-8FD8-469F-8CA5-310EF5A41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929" y="243092"/>
            <a:ext cx="8440046" cy="795078"/>
          </a:xfrm>
        </p:spPr>
        <p:txBody>
          <a:bodyPr/>
          <a:lstStyle/>
          <a:p>
            <a:r>
              <a:rPr lang="en-US" dirty="0"/>
              <a:t>Get your completed results table.</a:t>
            </a:r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A734C9-310F-9FD9-139B-ECBDFED19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577229"/>
              </p:ext>
            </p:extLst>
          </p:nvPr>
        </p:nvGraphicFramePr>
        <p:xfrm>
          <a:off x="346113" y="1252208"/>
          <a:ext cx="7456394" cy="4424445"/>
        </p:xfrm>
        <a:graphic>
          <a:graphicData uri="http://schemas.openxmlformats.org/drawingml/2006/table">
            <a:tbl>
              <a:tblPr firstRow="1" firstCol="1" bandRow="1"/>
              <a:tblGrid>
                <a:gridCol w="2288427">
                  <a:extLst>
                    <a:ext uri="{9D8B030D-6E8A-4147-A177-3AD203B41FA5}">
                      <a16:colId xmlns:a16="http://schemas.microsoft.com/office/drawing/2014/main" val="3041650307"/>
                    </a:ext>
                  </a:extLst>
                </a:gridCol>
                <a:gridCol w="1031814">
                  <a:extLst>
                    <a:ext uri="{9D8B030D-6E8A-4147-A177-3AD203B41FA5}">
                      <a16:colId xmlns:a16="http://schemas.microsoft.com/office/drawing/2014/main" val="3957979169"/>
                    </a:ext>
                  </a:extLst>
                </a:gridCol>
                <a:gridCol w="921841">
                  <a:extLst>
                    <a:ext uri="{9D8B030D-6E8A-4147-A177-3AD203B41FA5}">
                      <a16:colId xmlns:a16="http://schemas.microsoft.com/office/drawing/2014/main" val="198261886"/>
                    </a:ext>
                  </a:extLst>
                </a:gridCol>
                <a:gridCol w="1031814">
                  <a:extLst>
                    <a:ext uri="{9D8B030D-6E8A-4147-A177-3AD203B41FA5}">
                      <a16:colId xmlns:a16="http://schemas.microsoft.com/office/drawing/2014/main" val="2646419983"/>
                    </a:ext>
                  </a:extLst>
                </a:gridCol>
                <a:gridCol w="921841">
                  <a:extLst>
                    <a:ext uri="{9D8B030D-6E8A-4147-A177-3AD203B41FA5}">
                      <a16:colId xmlns:a16="http://schemas.microsoft.com/office/drawing/2014/main" val="1588121740"/>
                    </a:ext>
                  </a:extLst>
                </a:gridCol>
                <a:gridCol w="1260657">
                  <a:extLst>
                    <a:ext uri="{9D8B030D-6E8A-4147-A177-3AD203B41FA5}">
                      <a16:colId xmlns:a16="http://schemas.microsoft.com/office/drawing/2014/main" val="2981892326"/>
                    </a:ext>
                  </a:extLst>
                </a:gridCol>
              </a:tblGrid>
              <a:tr h="3252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Waste Type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Bin Sizes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(litres)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No. Bins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Collections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(year)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Waste Factor*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Waste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(kg)</a:t>
                      </a: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963454"/>
                  </a:ext>
                </a:extLst>
              </a:tr>
              <a:tr h="1232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Example (paper recycling)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1100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 (weekly)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0.2105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24,081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726752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Batteries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1.35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4157499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Clothing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5302705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Electrical (WEEE)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Cables, Electronic Devices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0.2131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7797624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Glass (mixed) Recycling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Glass Bottles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0.3332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8409672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Metal Can (mixed) Recycling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Food &amp; Drinks Cans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5361356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Mixed Recycling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Paper, Plastic, Metal, Glass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5901898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Mixed Municipal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General Waste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5829152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Organic Mixed 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Food, Drink, Garden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9646634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Organic Food &amp; Drink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8065025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Organic Garden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Grass &amp; Tree cuttings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077509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Paper (Mixed) Recycling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Incl. Card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0.2105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7217207"/>
                  </a:ext>
                </a:extLst>
              </a:tr>
              <a:tr h="3252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Plastics (Mixed) Recycling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Bottles, Food Trays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299" marR="492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0320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5663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9962A-CBC6-4E51-BB22-989A6948E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535" y="241038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Work out the total volume in </a:t>
            </a:r>
            <a:r>
              <a:rPr lang="en-US" dirty="0" err="1"/>
              <a:t>litres</a:t>
            </a:r>
            <a:r>
              <a:rPr lang="en-US" dirty="0"/>
              <a:t> of each type of bin across school</a:t>
            </a: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8381A48-CED2-4F20-9076-5227F02E880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1566601"/>
          <a:ext cx="8058150" cy="445744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008756">
                  <a:extLst>
                    <a:ext uri="{9D8B030D-6E8A-4147-A177-3AD203B41FA5}">
                      <a16:colId xmlns:a16="http://schemas.microsoft.com/office/drawing/2014/main" val="757403526"/>
                    </a:ext>
                  </a:extLst>
                </a:gridCol>
                <a:gridCol w="2049394">
                  <a:extLst>
                    <a:ext uri="{9D8B030D-6E8A-4147-A177-3AD203B41FA5}">
                      <a16:colId xmlns:a16="http://schemas.microsoft.com/office/drawing/2014/main" val="315786324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effectLst/>
                        </a:rPr>
                        <a:t>Volume of Typical Waste Bins and Bags</a:t>
                      </a:r>
                      <a:endParaRPr lang="en-GB" sz="1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effectLst/>
                        </a:rPr>
                        <a:t>To help you estimate volume, the information below shows the capacity of typical waste bins shown in litres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06461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effectLst/>
                        </a:rPr>
                        <a:t>Container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>
                          <a:effectLst/>
                        </a:rPr>
                        <a:t>Volume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6993013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effectLst/>
                        </a:rPr>
                        <a:t>Food Waste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effectLst/>
                        </a:rPr>
                        <a:t>100 Litres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670748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>
                          <a:effectLst/>
                        </a:rPr>
                        <a:t>Paper/Carboard Bins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>
                          <a:effectLst/>
                        </a:rPr>
                        <a:t>100 Litres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6882072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>
                          <a:effectLst/>
                        </a:rPr>
                        <a:t>Metals and Plastics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effectLst/>
                        </a:rPr>
                        <a:t>100 Litres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744470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effectLst/>
                        </a:rPr>
                        <a:t>General Waste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>
                          <a:effectLst/>
                        </a:rPr>
                        <a:t>100 Litres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1313244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effectLst/>
                        </a:rPr>
                        <a:t>Small office bin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>
                          <a:effectLst/>
                        </a:rPr>
                        <a:t>25 Litres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9656271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>
                          <a:effectLst/>
                        </a:rPr>
                        <a:t>Large office bin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effectLst/>
                        </a:rPr>
                        <a:t>50 Litres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3906000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effectLst/>
                        </a:rPr>
                        <a:t>Standard household wheelie bin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>
                          <a:effectLst/>
                        </a:rPr>
                        <a:t>240 Litres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4343452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effectLst/>
                        </a:rPr>
                        <a:t>Medium 4 wheeled bin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effectLst/>
                        </a:rPr>
                        <a:t>660 Litres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7860397"/>
                  </a:ext>
                </a:extLst>
              </a:tr>
              <a:tr h="23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effectLst/>
                        </a:rPr>
                        <a:t>Large 4 wheeled bin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effectLst/>
                        </a:rPr>
                        <a:t>1100 Litres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0491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144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4EBE8-AF81-4424-94F1-FF7C69B72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184" y="329451"/>
            <a:ext cx="8441660" cy="830998"/>
          </a:xfrm>
        </p:spPr>
        <p:txBody>
          <a:bodyPr>
            <a:noAutofit/>
          </a:bodyPr>
          <a:lstStyle/>
          <a:p>
            <a:r>
              <a:rPr lang="en-US" dirty="0"/>
              <a:t>Work out the kg of waste for each bin type</a:t>
            </a: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63BCDFB-6944-4C29-8B3F-B4493BAC68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3295253"/>
              </p:ext>
            </p:extLst>
          </p:nvPr>
        </p:nvGraphicFramePr>
        <p:xfrm>
          <a:off x="329184" y="2677099"/>
          <a:ext cx="8341480" cy="336777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118789">
                  <a:extLst>
                    <a:ext uri="{9D8B030D-6E8A-4147-A177-3AD203B41FA5}">
                      <a16:colId xmlns:a16="http://schemas.microsoft.com/office/drawing/2014/main" val="1642571948"/>
                    </a:ext>
                  </a:extLst>
                </a:gridCol>
                <a:gridCol w="2222691">
                  <a:extLst>
                    <a:ext uri="{9D8B030D-6E8A-4147-A177-3AD203B41FA5}">
                      <a16:colId xmlns:a16="http://schemas.microsoft.com/office/drawing/2014/main" val="3543491826"/>
                    </a:ext>
                  </a:extLst>
                </a:gridCol>
              </a:tblGrid>
              <a:tr h="100488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Conversion Factors for Common Household Wastes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e.g. a food waste caddy (5 litres) x food waste conversion factor 0.2 = 1.00 Kg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show this in tonnes divide by 1000 to give 0.001 Tonnes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1966866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Waste Material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Conversion Factor in Kg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739690"/>
                  </a:ext>
                </a:extLst>
              </a:tr>
              <a:tr h="365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Food waste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13284599"/>
                  </a:ext>
                </a:extLst>
              </a:tr>
              <a:tr h="365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Plastic and Metals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0.26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4213227"/>
                  </a:ext>
                </a:extLst>
              </a:tr>
              <a:tr h="365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Cardboard and Paper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0.21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1255162"/>
                  </a:ext>
                </a:extLst>
              </a:tr>
              <a:tr h="365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Garden / Green waste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0.38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8167883"/>
                  </a:ext>
                </a:extLst>
              </a:tr>
              <a:tr h="3651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General Waste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0.26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1084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F4FA289-3080-46E8-A19A-FBBF513FB1E9}"/>
              </a:ext>
            </a:extLst>
          </p:cNvPr>
          <p:cNvSpPr txBox="1"/>
          <p:nvPr/>
        </p:nvSpPr>
        <p:spPr>
          <a:xfrm>
            <a:off x="329184" y="1581536"/>
            <a:ext cx="8341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Multiply the total volume by the correct conversion factor below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707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75D6B-78AA-447A-9345-C65BBFC8A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829" y="128578"/>
            <a:ext cx="7886700" cy="882641"/>
          </a:xfrm>
        </p:spPr>
        <p:txBody>
          <a:bodyPr/>
          <a:lstStyle/>
          <a:p>
            <a:r>
              <a:rPr lang="en-US" dirty="0"/>
              <a:t>Design a Recycling Leaflet	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CD30E-90EE-4BE4-9617-6AF71053BA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829" y="1399849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Design a leaflet to outline the importance of recycling.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You should include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How to recycle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Why it is important</a:t>
            </a:r>
          </a:p>
          <a:p>
            <a:pPr lvl="1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types of bins used in recycling</a:t>
            </a:r>
          </a:p>
          <a:p>
            <a:pPr marL="457200" lvl="1" indent="0">
              <a:buNone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02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39225"/>
            <a:ext cx="88392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Plenary: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Complete the following sentences in your books: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indent="-742950">
              <a:buAutoNum type="alphaLcParenR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Today I learnt …</a:t>
            </a:r>
          </a:p>
          <a:p>
            <a:pPr marL="742950" indent="-742950">
              <a:buAutoNum type="alphaLcParenR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I already knew that …</a:t>
            </a:r>
          </a:p>
          <a:p>
            <a:pPr marL="742950" indent="-742950">
              <a:buAutoNum type="alphaLcParenR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I would like to learn more about …</a:t>
            </a: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5661</TotalTime>
  <Words>482</Words>
  <Application>Microsoft Office PowerPoint</Application>
  <PresentationFormat>On-screen Show (4:3)</PresentationFormat>
  <Paragraphs>160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Custom Design</vt:lpstr>
      <vt:lpstr>Carbon Footprint Project</vt:lpstr>
      <vt:lpstr>PowerPoint Presentation</vt:lpstr>
      <vt:lpstr>Get your completed results table.</vt:lpstr>
      <vt:lpstr>Work out the total volume in litres of each type of bin across school</vt:lpstr>
      <vt:lpstr>Work out the kg of waste for each bin type</vt:lpstr>
      <vt:lpstr>Design a Recycling Leaflet </vt:lpstr>
      <vt:lpstr>PowerPoint Presentation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137</cp:revision>
  <dcterms:created xsi:type="dcterms:W3CDTF">2023-11-17T14:55:44Z</dcterms:created>
  <dcterms:modified xsi:type="dcterms:W3CDTF">2025-09-29T07:38:16Z</dcterms:modified>
</cp:coreProperties>
</file>