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9"/>
  </p:notesMasterIdLst>
  <p:handoutMasterIdLst>
    <p:handoutMasterId r:id="rId30"/>
  </p:handoutMasterIdLst>
  <p:sldIdLst>
    <p:sldId id="257" r:id="rId3"/>
    <p:sldId id="312" r:id="rId4"/>
    <p:sldId id="341" r:id="rId5"/>
    <p:sldId id="314" r:id="rId6"/>
    <p:sldId id="317" r:id="rId7"/>
    <p:sldId id="315" r:id="rId8"/>
    <p:sldId id="316" r:id="rId9"/>
    <p:sldId id="318" r:id="rId10"/>
    <p:sldId id="319" r:id="rId11"/>
    <p:sldId id="321" r:id="rId12"/>
    <p:sldId id="324" r:id="rId13"/>
    <p:sldId id="326" r:id="rId14"/>
    <p:sldId id="325" r:id="rId15"/>
    <p:sldId id="327" r:id="rId16"/>
    <p:sldId id="329" r:id="rId17"/>
    <p:sldId id="330" r:id="rId18"/>
    <p:sldId id="331" r:id="rId19"/>
    <p:sldId id="333" r:id="rId20"/>
    <p:sldId id="340" r:id="rId21"/>
    <p:sldId id="334" r:id="rId22"/>
    <p:sldId id="335" r:id="rId23"/>
    <p:sldId id="337" r:id="rId24"/>
    <p:sldId id="338" r:id="rId25"/>
    <p:sldId id="336" r:id="rId26"/>
    <p:sldId id="339" r:id="rId27"/>
    <p:sldId id="2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48880" autoAdjust="0"/>
  </p:normalViewPr>
  <p:slideViewPr>
    <p:cSldViewPr>
      <p:cViewPr varScale="1">
        <p:scale>
          <a:sx n="79" d="100"/>
          <a:sy n="79" d="100"/>
        </p:scale>
        <p:origin x="758" y="77"/>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5/30/2025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5/30/2025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this be more child friendly for the younger years?</a:t>
            </a:r>
          </a:p>
          <a:p>
            <a:r>
              <a:rPr lang="en-GB" dirty="0" err="1"/>
              <a:t>e.g</a:t>
            </a:r>
            <a:endParaRPr lang="en-GB" dirty="0"/>
          </a:p>
          <a:p>
            <a:endParaRPr lang="en-GB" dirty="0"/>
          </a:p>
          <a:p>
            <a:pPr marL="171450" indent="-171450">
              <a:buFont typeface="Arial" panose="020B0604020202020204" pitchFamily="34" charset="0"/>
              <a:buChar char="•"/>
            </a:pPr>
            <a:r>
              <a:rPr lang="en-GB" dirty="0"/>
              <a:t>Some school buildings are old and need a lot of fixing</a:t>
            </a:r>
          </a:p>
          <a:p>
            <a:pPr marL="171450" indent="-171450">
              <a:buFont typeface="Arial" panose="020B0604020202020204" pitchFamily="34" charset="0"/>
              <a:buChar char="•"/>
            </a:pPr>
            <a:r>
              <a:rPr lang="en-GB" dirty="0"/>
              <a:t>Some classrooms are a bit too small or not the best shape for learning</a:t>
            </a:r>
          </a:p>
          <a:p>
            <a:pPr marL="171450" indent="-171450">
              <a:buFont typeface="Arial" panose="020B0604020202020204" pitchFamily="34" charset="0"/>
              <a:buChar char="•"/>
            </a:pPr>
            <a:r>
              <a:rPr lang="en-GB" dirty="0"/>
              <a:t>It costs a lot of money to keep some schools warm and running</a:t>
            </a:r>
          </a:p>
          <a:p>
            <a:pPr marL="171450" indent="-171450">
              <a:buFont typeface="Arial" panose="020B0604020202020204" pitchFamily="34" charset="0"/>
              <a:buChar char="•"/>
            </a:pPr>
            <a:r>
              <a:rPr lang="en-GB" dirty="0"/>
              <a:t>Some schools don’t have many children, which can make it harder to run and means there might not be as many clubs, activities, or learning opportunities</a:t>
            </a:r>
          </a:p>
        </p:txBody>
      </p:sp>
      <p:sp>
        <p:nvSpPr>
          <p:cNvPr id="4" name="Slide Number Placeholder 3"/>
          <p:cNvSpPr>
            <a:spLocks noGrp="1"/>
          </p:cNvSpPr>
          <p:nvPr>
            <p:ph type="sldNum" sz="quarter" idx="5"/>
          </p:nvPr>
        </p:nvSpPr>
        <p:spPr/>
        <p:txBody>
          <a:bodyPr/>
          <a:lstStyle/>
          <a:p>
            <a:fld id="{5534C2EF-8A97-4DAF-B099-E567883644D6}" type="slidenum">
              <a:rPr lang="en-US" smtClean="0"/>
              <a:t>8</a:t>
            </a:fld>
            <a:endParaRPr lang="en-US" dirty="0"/>
          </a:p>
        </p:txBody>
      </p:sp>
    </p:spTree>
    <p:extLst>
      <p:ext uri="{BB962C8B-B14F-4D97-AF65-F5344CB8AC3E}">
        <p14:creationId xmlns:p14="http://schemas.microsoft.com/office/powerpoint/2010/main" val="149396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this be a bit more child friendly language? </a:t>
            </a:r>
            <a:r>
              <a:rPr lang="en-GB" dirty="0" err="1"/>
              <a:t>E.g</a:t>
            </a:r>
            <a:r>
              <a:rPr lang="en-GB" dirty="0"/>
              <a:t>: </a:t>
            </a:r>
          </a:p>
          <a:p>
            <a:endParaRPr lang="en-GB" dirty="0"/>
          </a:p>
          <a:p>
            <a:r>
              <a:rPr lang="en-GB" dirty="0">
                <a:solidFill>
                  <a:srgbClr val="FF0000"/>
                </a:solidFill>
              </a:rPr>
              <a:t> There is a plan to close Saltney Ferry and Saltney Wood Memorial schools in the future and build one brand-new school, where everyone can learn, play, and grow together in one happy place. This new school will:</a:t>
            </a:r>
          </a:p>
          <a:p>
            <a:endParaRPr lang="en-GB" dirty="0">
              <a:solidFill>
                <a:srgbClr val="FF0000"/>
              </a:solidFill>
            </a:endParaRPr>
          </a:p>
          <a:p>
            <a:pPr marL="171450" indent="-171450">
              <a:buFont typeface="Arial" panose="020B0604020202020204" pitchFamily="34" charset="0"/>
              <a:buChar char="•"/>
            </a:pPr>
            <a:r>
              <a:rPr lang="en-GB" dirty="0">
                <a:solidFill>
                  <a:srgbClr val="FF0000"/>
                </a:solidFill>
              </a:rPr>
              <a:t>Bring all the children and teachers/staff together in one happy place.</a:t>
            </a:r>
          </a:p>
          <a:p>
            <a:pPr marL="171450" indent="-171450">
              <a:buFont typeface="Arial" panose="020B0604020202020204" pitchFamily="34" charset="0"/>
              <a:buChar char="•"/>
            </a:pPr>
            <a:r>
              <a:rPr lang="en-GB" dirty="0">
                <a:solidFill>
                  <a:srgbClr val="FF0000"/>
                </a:solidFill>
              </a:rPr>
              <a:t>Be a lovely, new building that’s safe and clean</a:t>
            </a:r>
          </a:p>
          <a:p>
            <a:pPr marL="171450" indent="-171450">
              <a:buFont typeface="Arial" panose="020B0604020202020204" pitchFamily="34" charset="0"/>
              <a:buChar char="•"/>
            </a:pPr>
            <a:r>
              <a:rPr lang="en-GB" dirty="0">
                <a:solidFill>
                  <a:srgbClr val="FF0000"/>
                </a:solidFill>
              </a:rPr>
              <a:t>Have classrooms that are just the right size for learning and playing</a:t>
            </a:r>
          </a:p>
          <a:p>
            <a:pPr marL="171450" indent="-171450">
              <a:buFont typeface="Arial" panose="020B0604020202020204" pitchFamily="34" charset="0"/>
              <a:buChar char="•"/>
            </a:pPr>
            <a:r>
              <a:rPr lang="en-GB" dirty="0">
                <a:solidFill>
                  <a:srgbClr val="FF0000"/>
                </a:solidFill>
              </a:rPr>
              <a:t>Help the planet by using less energy</a:t>
            </a:r>
          </a:p>
          <a:p>
            <a:pPr marL="171450" indent="-171450">
              <a:buFont typeface="Arial" panose="020B0604020202020204" pitchFamily="34" charset="0"/>
              <a:buChar char="•"/>
            </a:pPr>
            <a:r>
              <a:rPr lang="en-GB" dirty="0">
                <a:solidFill>
                  <a:srgbClr val="FF0000"/>
                </a:solidFill>
              </a:rPr>
              <a:t>Save money so we can spend more on fun and learning</a:t>
            </a:r>
          </a:p>
          <a:p>
            <a:pPr marL="171450" indent="-171450">
              <a:buFont typeface="Arial" panose="020B0604020202020204" pitchFamily="34" charset="0"/>
              <a:buChar char="•"/>
            </a:pPr>
            <a:r>
              <a:rPr lang="en-GB" dirty="0">
                <a:solidFill>
                  <a:srgbClr val="FF0000"/>
                </a:solidFill>
              </a:rPr>
              <a:t>Help teachers learn new things too</a:t>
            </a:r>
          </a:p>
          <a:p>
            <a:pPr marL="171450" indent="-171450">
              <a:buFont typeface="Arial" panose="020B0604020202020204" pitchFamily="34" charset="0"/>
              <a:buChar char="•"/>
            </a:pPr>
            <a:r>
              <a:rPr lang="en-GB" dirty="0">
                <a:solidFill>
                  <a:srgbClr val="FF0000"/>
                </a:solidFill>
              </a:rPr>
              <a:t>Give you the chance to make even more friends!</a:t>
            </a:r>
          </a:p>
        </p:txBody>
      </p:sp>
      <p:sp>
        <p:nvSpPr>
          <p:cNvPr id="4" name="Slide Number Placeholder 3"/>
          <p:cNvSpPr>
            <a:spLocks noGrp="1"/>
          </p:cNvSpPr>
          <p:nvPr>
            <p:ph type="sldNum" sz="quarter" idx="5"/>
          </p:nvPr>
        </p:nvSpPr>
        <p:spPr/>
        <p:txBody>
          <a:bodyPr/>
          <a:lstStyle/>
          <a:p>
            <a:fld id="{5534C2EF-8A97-4DAF-B099-E567883644D6}" type="slidenum">
              <a:rPr lang="en-US" smtClean="0"/>
              <a:t>9</a:t>
            </a:fld>
            <a:endParaRPr lang="en-US" dirty="0"/>
          </a:p>
        </p:txBody>
      </p:sp>
    </p:spTree>
    <p:extLst>
      <p:ext uri="{BB962C8B-B14F-4D97-AF65-F5344CB8AC3E}">
        <p14:creationId xmlns:p14="http://schemas.microsoft.com/office/powerpoint/2010/main" val="342816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34C2EF-8A97-4DAF-B099-E567883644D6}" type="slidenum">
              <a:rPr lang="en-US" smtClean="0"/>
              <a:t>11</a:t>
            </a:fld>
            <a:endParaRPr lang="en-US" dirty="0"/>
          </a:p>
        </p:txBody>
      </p:sp>
    </p:spTree>
    <p:extLst>
      <p:ext uri="{BB962C8B-B14F-4D97-AF65-F5344CB8AC3E}">
        <p14:creationId xmlns:p14="http://schemas.microsoft.com/office/powerpoint/2010/main" val="3829445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7" name="Text Placeholder 16"/>
          <p:cNvSpPr>
            <a:spLocks noGrp="1"/>
          </p:cNvSpPr>
          <p:nvPr>
            <p:ph type="body" sz="quarter" idx="14"/>
          </p:nvPr>
        </p:nvSpPr>
        <p:spPr>
          <a:xfrm>
            <a:off x="1028581"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20" name="Text Placeholder 16"/>
          <p:cNvSpPr>
            <a:spLocks noGrp="1"/>
          </p:cNvSpPr>
          <p:nvPr>
            <p:ph type="body" sz="quarter" idx="16"/>
          </p:nvPr>
        </p:nvSpPr>
        <p:spPr>
          <a:xfrm>
            <a:off x="5566714"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Picture Placeholder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9" name="Picture Placeholder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Picture Placeholder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1" name="Picture Placeholder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8593D-7C47-471E-A8DF-97AC4FFD13F5}" type="datetimeFigureOut">
              <a:rPr lang="en-US" smtClean="0"/>
              <a:t>5/30/2025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8593D-7C47-471E-A8DF-97AC4FFD13F5}" type="datetimeFigureOut">
              <a:rPr lang="en-US" smtClean="0"/>
              <a:t>5/30/2025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8593D-7C47-471E-A8DF-97AC4FFD13F5}" type="datetimeFigureOut">
              <a:rPr lang="en-US" smtClean="0"/>
              <a:t>5/30/2025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C8593D-7C47-471E-A8DF-97AC4FFD13F5}" type="datetimeFigureOut">
              <a:rPr lang="en-US" smtClean="0"/>
              <a:t>5/30/2025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5/30/2025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C8593D-7C47-471E-A8DF-97AC4FFD13F5}" type="datetimeFigureOut">
              <a:rPr lang="en-US" smtClean="0"/>
              <a:t>5/30/2025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t>5/30/2025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5/30/2025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5/30/2025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
        <p:nvSpPr>
          <p:cNvPr id="8" name="Freeform 5"/>
          <p:cNvSpPr>
            <a:spLocks/>
          </p:cNvSpPr>
          <p:nvPr/>
        </p:nvSpPr>
        <p:spPr bwMode="gray">
          <a:xfrm>
            <a:off x="804332" y="1216703"/>
            <a:ext cx="6659819" cy="3921837"/>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2" name="Picture Placeholder 11"/>
          <p:cNvSpPr>
            <a:spLocks noGrp="1"/>
          </p:cNvSpPr>
          <p:nvPr>
            <p:ph type="pic" idx="1"/>
          </p:nvPr>
        </p:nvSpPr>
        <p:spPr>
          <a:xfrm>
            <a:off x="1006021" y="1447799"/>
            <a:ext cx="6179797" cy="3495649"/>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grpSp>
        <p:nvGrpSpPr>
          <p:cNvPr id="10" name="Group 9">
            <a:extLst>
              <a:ext uri="{FF2B5EF4-FFF2-40B4-BE49-F238E27FC236}">
                <a16:creationId xmlns:a16="http://schemas.microsoft.com/office/drawing/2014/main" id="{EBD555F3-3E89-92A6-46C0-81293133AC3C}"/>
              </a:ext>
            </a:extLst>
          </p:cNvPr>
          <p:cNvGrpSpPr/>
          <p:nvPr userDrawn="1"/>
        </p:nvGrpSpPr>
        <p:grpSpPr>
          <a:xfrm>
            <a:off x="11064552" y="98082"/>
            <a:ext cx="1025856" cy="534088"/>
            <a:chOff x="-5467727" y="8851694"/>
            <a:chExt cx="1966176" cy="1023644"/>
          </a:xfrm>
        </p:grpSpPr>
        <p:sp>
          <p:nvSpPr>
            <p:cNvPr id="9" name="Rectangle: Rounded Corners 8">
              <a:extLst>
                <a:ext uri="{FF2B5EF4-FFF2-40B4-BE49-F238E27FC236}">
                  <a16:creationId xmlns:a16="http://schemas.microsoft.com/office/drawing/2014/main" id="{5AA47D38-E40B-B399-C5E7-6FDA9D3AEAD2}"/>
                </a:ext>
              </a:extLst>
            </p:cNvPr>
            <p:cNvSpPr/>
            <p:nvPr userDrawn="1"/>
          </p:nvSpPr>
          <p:spPr>
            <a:xfrm>
              <a:off x="-5467727" y="8851694"/>
              <a:ext cx="1966176" cy="1023644"/>
            </a:xfrm>
            <a:prstGeom prst="roundRect">
              <a:avLst>
                <a:gd name="adj" fmla="val 928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BF34FA32-3E0E-E703-A784-EBF7FFCA36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95674" y="9003515"/>
              <a:ext cx="1622070" cy="719999"/>
            </a:xfrm>
            <a:prstGeom prst="rect">
              <a:avLst/>
            </a:prstGeom>
            <a:noFill/>
            <a:ln>
              <a:noFill/>
            </a:ln>
          </p:spPr>
        </p:pic>
      </p:gr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000">
                <a:solidFill>
                  <a:schemeClr val="tx1"/>
                </a:solidFill>
              </a:defRPr>
            </a:lvl1pPr>
          </a:lstStyle>
          <a:p>
            <a:fld id="{7FC8593D-7C47-471E-A8DF-97AC4FFD13F5}" type="datetimeFigureOut">
              <a:rPr lang="en-US" smtClean="0"/>
              <a:pPr/>
              <a:t>5/30/2025</a:t>
            </a:fld>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0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hyperlink" Target="https://www.flintshire.gov.uk/en/Resident/Schools/School-Modernisation-Related/Proposal-To-Reorganise-Saltney-Ferry-C.P-And-Saltney-Wood-Memorial-C.P.aspx"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youngwales.wales/images/ParticipationStandards_Poster_9.pdf"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7488" y="1916832"/>
            <a:ext cx="7994104" cy="1946945"/>
          </a:xfrm>
        </p:spPr>
        <p:txBody>
          <a:bodyPr anchor="ctr">
            <a:noAutofit/>
          </a:bodyPr>
          <a:lstStyle/>
          <a:p>
            <a:pPr algn="ctr"/>
            <a:r>
              <a:rPr lang="en-US" sz="6000" b="1" u="sng" dirty="0">
                <a:latin typeface="Arial Rounded MT Bold" panose="020F0704030504030204" pitchFamily="34" charset="0"/>
              </a:rPr>
              <a:t>Review of Saltney Community Primary Schools</a:t>
            </a:r>
          </a:p>
        </p:txBody>
      </p:sp>
      <p:sp>
        <p:nvSpPr>
          <p:cNvPr id="3" name="Subtitle 2"/>
          <p:cNvSpPr>
            <a:spLocks noGrp="1"/>
          </p:cNvSpPr>
          <p:nvPr>
            <p:ph type="subTitle" idx="1"/>
          </p:nvPr>
        </p:nvSpPr>
        <p:spPr>
          <a:xfrm>
            <a:off x="1270856" y="116632"/>
            <a:ext cx="9650288" cy="432048"/>
          </a:xfrm>
        </p:spPr>
        <p:txBody>
          <a:bodyPr anchor="ctr">
            <a:normAutofit/>
          </a:bodyPr>
          <a:lstStyle/>
          <a:p>
            <a:pPr algn="ctr"/>
            <a:r>
              <a:rPr lang="en-US" dirty="0">
                <a:latin typeface="Arial Rounded MT Bold" panose="020F0704030504030204" pitchFamily="34" charset="0"/>
              </a:rPr>
              <a:t>Children &amp; Young Person’s Statutory Consultation Document</a:t>
            </a:r>
          </a:p>
        </p:txBody>
      </p:sp>
      <p:sp>
        <p:nvSpPr>
          <p:cNvPr id="7" name="TextBox 6">
            <a:extLst>
              <a:ext uri="{FF2B5EF4-FFF2-40B4-BE49-F238E27FC236}">
                <a16:creationId xmlns:a16="http://schemas.microsoft.com/office/drawing/2014/main" id="{C34A4EA6-E5AF-3FE5-8257-A39563F5E471}"/>
              </a:ext>
            </a:extLst>
          </p:cNvPr>
          <p:cNvSpPr txBox="1"/>
          <p:nvPr/>
        </p:nvSpPr>
        <p:spPr>
          <a:xfrm>
            <a:off x="0" y="6550223"/>
            <a:ext cx="5663952" cy="307777"/>
          </a:xfrm>
          <a:prstGeom prst="rect">
            <a:avLst/>
          </a:prstGeom>
          <a:noFill/>
        </p:spPr>
        <p:txBody>
          <a:bodyPr wrap="square">
            <a:spAutoFit/>
          </a:bodyPr>
          <a:lstStyle/>
          <a:p>
            <a:r>
              <a:rPr lang="en-GB" sz="1400" dirty="0"/>
              <a:t>Proposal to Reorganise Primary School Education in Saltney</a:t>
            </a:r>
          </a:p>
        </p:txBody>
      </p:sp>
      <p:sp>
        <p:nvSpPr>
          <p:cNvPr id="9" name="TextBox 8">
            <a:extLst>
              <a:ext uri="{FF2B5EF4-FFF2-40B4-BE49-F238E27FC236}">
                <a16:creationId xmlns:a16="http://schemas.microsoft.com/office/drawing/2014/main" id="{A148BDB7-E994-4F2D-40F0-61E0F3109440}"/>
              </a:ext>
            </a:extLst>
          </p:cNvPr>
          <p:cNvSpPr txBox="1"/>
          <p:nvPr/>
        </p:nvSpPr>
        <p:spPr>
          <a:xfrm>
            <a:off x="7439768" y="6550223"/>
            <a:ext cx="4752232" cy="307777"/>
          </a:xfrm>
          <a:prstGeom prst="rect">
            <a:avLst/>
          </a:prstGeom>
          <a:noFill/>
        </p:spPr>
        <p:txBody>
          <a:bodyPr wrap="square">
            <a:spAutoFit/>
          </a:bodyPr>
          <a:lstStyle/>
          <a:p>
            <a:r>
              <a:rPr lang="en-GB" sz="1400" dirty="0">
                <a:solidFill>
                  <a:srgbClr val="FF0000"/>
                </a:solidFill>
              </a:rPr>
              <a:t>Consultation Period: June 3rd 2025 to July 18th 2025 </a:t>
            </a: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10873208" cy="759618"/>
          </a:xfrm>
        </p:spPr>
        <p:txBody>
          <a:bodyPr>
            <a:normAutofit/>
          </a:bodyPr>
          <a:lstStyle/>
          <a:p>
            <a:r>
              <a:rPr lang="en-US" sz="4800" b="1" dirty="0">
                <a:latin typeface="Arial Rounded MT Bold" panose="020F0704030504030204" pitchFamily="34" charset="0"/>
              </a:rPr>
              <a:t>Where to build a new school</a:t>
            </a:r>
          </a:p>
        </p:txBody>
      </p:sp>
      <p:sp>
        <p:nvSpPr>
          <p:cNvPr id="9" name="TextBox 8"/>
          <p:cNvSpPr txBox="1"/>
          <p:nvPr/>
        </p:nvSpPr>
        <p:spPr>
          <a:xfrm>
            <a:off x="839416" y="1340768"/>
            <a:ext cx="6624736" cy="3536280"/>
          </a:xfrm>
          <a:prstGeom prst="rect">
            <a:avLst/>
          </a:prstGeom>
          <a:noFill/>
        </p:spPr>
        <p:txBody>
          <a:bodyPr wrap="square" lIns="288000" tIns="288000" rIns="288000" bIns="288000" rtlCol="0">
            <a:spAutoFit/>
          </a:bodyPr>
          <a:lstStyle/>
          <a:p>
            <a:r>
              <a:rPr lang="en-GB" sz="1600" dirty="0">
                <a:latin typeface="Arial Rounded MT Bold" panose="020F0704030504030204" pitchFamily="34" charset="0"/>
              </a:rPr>
              <a:t>A new school for primary school children needs a lot of space.</a:t>
            </a:r>
          </a:p>
          <a:p>
            <a:endParaRPr lang="en-GB" sz="1600" dirty="0">
              <a:latin typeface="Arial Rounded MT Bold" panose="020F0704030504030204" pitchFamily="34" charset="0"/>
            </a:endParaRPr>
          </a:p>
          <a:p>
            <a:r>
              <a:rPr lang="en-GB" sz="1600" dirty="0">
                <a:latin typeface="Arial Rounded MT Bold" panose="020F0704030504030204" pitchFamily="34" charset="0"/>
              </a:rPr>
              <a:t>Land at Saltney Ferry is in a future flood zone so it is very difficult to build here.</a:t>
            </a:r>
          </a:p>
          <a:p>
            <a:endParaRPr lang="en-GB" sz="1600" dirty="0">
              <a:latin typeface="Arial Rounded MT Bold" panose="020F0704030504030204" pitchFamily="34" charset="0"/>
            </a:endParaRPr>
          </a:p>
          <a:p>
            <a:r>
              <a:rPr lang="en-GB" sz="1600" dirty="0">
                <a:latin typeface="Arial Rounded MT Bold" panose="020F0704030504030204" pitchFamily="34" charset="0"/>
              </a:rPr>
              <a:t>Wood Memorial does not have this problem and has land that can be built on whilst the current school remains open.</a:t>
            </a:r>
          </a:p>
          <a:p>
            <a:endParaRPr lang="en-GB" sz="1600" dirty="0">
              <a:latin typeface="Arial Rounded MT Bold" panose="020F0704030504030204" pitchFamily="34" charset="0"/>
            </a:endParaRPr>
          </a:p>
          <a:p>
            <a:r>
              <a:rPr lang="en-GB" sz="1600" dirty="0">
                <a:latin typeface="Arial Rounded MT Bold" panose="020F0704030504030204" pitchFamily="34" charset="0"/>
              </a:rPr>
              <a:t>There is no other land available in Saltney to build on.</a:t>
            </a:r>
          </a:p>
          <a:p>
            <a:endParaRPr lang="en-GB" sz="1600" dirty="0">
              <a:latin typeface="Arial Rounded MT Bold" panose="020F0704030504030204" pitchFamily="34" charset="0"/>
            </a:endParaRPr>
          </a:p>
          <a:p>
            <a:r>
              <a:rPr lang="en-GB" sz="1600" dirty="0">
                <a:latin typeface="Arial Rounded MT Bold" panose="020F0704030504030204" pitchFamily="34" charset="0"/>
              </a:rPr>
              <a:t>That’s why we think Wood Memorial is the best place.</a:t>
            </a:r>
          </a:p>
        </p:txBody>
      </p:sp>
    </p:spTree>
    <p:extLst>
      <p:ext uri="{BB962C8B-B14F-4D97-AF65-F5344CB8AC3E}">
        <p14:creationId xmlns:p14="http://schemas.microsoft.com/office/powerpoint/2010/main" val="168198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10873208" cy="759618"/>
          </a:xfrm>
        </p:spPr>
        <p:txBody>
          <a:bodyPr>
            <a:normAutofit/>
          </a:bodyPr>
          <a:lstStyle/>
          <a:p>
            <a:r>
              <a:rPr lang="en-US" sz="4800" b="1" dirty="0">
                <a:latin typeface="Arial Rounded MT Bold" panose="020F0704030504030204" pitchFamily="34" charset="0"/>
              </a:rPr>
              <a:t>Closing schools</a:t>
            </a:r>
          </a:p>
        </p:txBody>
      </p:sp>
      <p:sp>
        <p:nvSpPr>
          <p:cNvPr id="3" name="TextBox 2">
            <a:extLst>
              <a:ext uri="{FF2B5EF4-FFF2-40B4-BE49-F238E27FC236}">
                <a16:creationId xmlns:a16="http://schemas.microsoft.com/office/drawing/2014/main" id="{442A2A1F-A20B-00FD-8297-E9A83DDDE08D}"/>
              </a:ext>
            </a:extLst>
          </p:cNvPr>
          <p:cNvSpPr txBox="1"/>
          <p:nvPr/>
        </p:nvSpPr>
        <p:spPr>
          <a:xfrm>
            <a:off x="839416" y="1243786"/>
            <a:ext cx="6768752" cy="3351614"/>
          </a:xfrm>
          <a:prstGeom prst="rect">
            <a:avLst/>
          </a:prstGeom>
          <a:noFill/>
        </p:spPr>
        <p:txBody>
          <a:bodyPr wrap="square" lIns="288000" tIns="288000" rIns="288000" bIns="288000" rtlCol="0">
            <a:spAutoFit/>
          </a:bodyPr>
          <a:lstStyle/>
          <a:p>
            <a:r>
              <a:rPr lang="en-GB" sz="2000" dirty="0">
                <a:latin typeface="Arial Rounded MT Bold" panose="020F0704030504030204" pitchFamily="34" charset="0"/>
              </a:rPr>
              <a:t>We know that talking about closing a school can feel worrying..</a:t>
            </a:r>
          </a:p>
          <a:p>
            <a:pPr marL="342900" indent="-342900">
              <a:buFont typeface="Arial" panose="020B0604020202020204" pitchFamily="34" charset="0"/>
              <a:buChar char="•"/>
            </a:pPr>
            <a:r>
              <a:rPr lang="en-GB" sz="2000" dirty="0">
                <a:latin typeface="Arial Rounded MT Bold" panose="020F0704030504030204" pitchFamily="34" charset="0"/>
              </a:rPr>
              <a:t>It can be a big change for the children who go there.</a:t>
            </a:r>
          </a:p>
          <a:p>
            <a:pPr marL="342900" indent="-342900">
              <a:buFont typeface="Arial" panose="020B0604020202020204" pitchFamily="34" charset="0"/>
              <a:buChar char="•"/>
            </a:pPr>
            <a:r>
              <a:rPr lang="en-GB" sz="2000" dirty="0">
                <a:latin typeface="Arial Rounded MT Bold" panose="020F0704030504030204" pitchFamily="34" charset="0"/>
              </a:rPr>
              <a:t>It can also be a big change for the teachers and staff.</a:t>
            </a:r>
          </a:p>
          <a:p>
            <a:pPr marL="342900" indent="-342900">
              <a:buFont typeface="Arial" panose="020B0604020202020204" pitchFamily="34" charset="0"/>
              <a:buChar char="•"/>
            </a:pPr>
            <a:r>
              <a:rPr lang="en-GB" sz="2000" dirty="0">
                <a:latin typeface="Arial Rounded MT Bold" panose="020F0704030504030204" pitchFamily="34" charset="0"/>
              </a:rPr>
              <a:t>We know it can affect the whole area around the school too. That’s why we are thinking carefully about what’s best for everyone.</a:t>
            </a:r>
          </a:p>
        </p:txBody>
      </p:sp>
    </p:spTree>
    <p:extLst>
      <p:ext uri="{BB962C8B-B14F-4D97-AF65-F5344CB8AC3E}">
        <p14:creationId xmlns:p14="http://schemas.microsoft.com/office/powerpoint/2010/main" val="115267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10873208" cy="759618"/>
          </a:xfrm>
        </p:spPr>
        <p:txBody>
          <a:bodyPr>
            <a:normAutofit/>
          </a:bodyPr>
          <a:lstStyle/>
          <a:p>
            <a:r>
              <a:rPr lang="en-US" sz="4800" b="1" dirty="0">
                <a:latin typeface="Arial Rounded MT Bold" panose="020F0704030504030204" pitchFamily="34" charset="0"/>
              </a:rPr>
              <a:t>Effect on Pupils</a:t>
            </a:r>
          </a:p>
        </p:txBody>
      </p:sp>
      <p:sp>
        <p:nvSpPr>
          <p:cNvPr id="3" name="TextBox 2">
            <a:extLst>
              <a:ext uri="{FF2B5EF4-FFF2-40B4-BE49-F238E27FC236}">
                <a16:creationId xmlns:a16="http://schemas.microsoft.com/office/drawing/2014/main" id="{442A2A1F-A20B-00FD-8297-E9A83DDDE08D}"/>
              </a:ext>
            </a:extLst>
          </p:cNvPr>
          <p:cNvSpPr txBox="1"/>
          <p:nvPr/>
        </p:nvSpPr>
        <p:spPr>
          <a:xfrm>
            <a:off x="839416" y="1243786"/>
            <a:ext cx="6624736" cy="3659391"/>
          </a:xfrm>
          <a:prstGeom prst="rect">
            <a:avLst/>
          </a:prstGeom>
          <a:noFill/>
        </p:spPr>
        <p:txBody>
          <a:bodyPr wrap="square" lIns="288000" tIns="288000" rIns="288000" bIns="288000" rtlCol="0">
            <a:spAutoFit/>
          </a:bodyPr>
          <a:lstStyle/>
          <a:p>
            <a:r>
              <a:rPr lang="en-GB" sz="2000" dirty="0">
                <a:latin typeface="Arial Rounded MT Bold" panose="020F0704030504030204" pitchFamily="34" charset="0"/>
              </a:rPr>
              <a:t>Children who go to a school that closes:</a:t>
            </a:r>
          </a:p>
          <a:p>
            <a:pPr marL="342900" indent="-342900">
              <a:buFont typeface="Arial" panose="020B0604020202020204" pitchFamily="34" charset="0"/>
              <a:buChar char="•"/>
            </a:pPr>
            <a:r>
              <a:rPr lang="en-GB" sz="2000" dirty="0">
                <a:latin typeface="Arial Rounded MT Bold" panose="020F0704030504030204" pitchFamily="34" charset="0"/>
              </a:rPr>
              <a:t>Will have to transfer to a new school.</a:t>
            </a:r>
          </a:p>
          <a:p>
            <a:pPr marL="342900" indent="-342900">
              <a:buFont typeface="Arial" panose="020B0604020202020204" pitchFamily="34" charset="0"/>
              <a:buChar char="•"/>
            </a:pPr>
            <a:r>
              <a:rPr lang="en-GB" sz="2000" dirty="0">
                <a:latin typeface="Arial Rounded MT Bold" panose="020F0704030504030204" pitchFamily="34" charset="0"/>
              </a:rPr>
              <a:t>The distance some pupils may have to travel go to their new school will be more for some and less for others.</a:t>
            </a:r>
          </a:p>
          <a:p>
            <a:pPr marL="342900" indent="-342900">
              <a:buFont typeface="Arial" panose="020B0604020202020204" pitchFamily="34" charset="0"/>
              <a:buChar char="•"/>
            </a:pPr>
            <a:r>
              <a:rPr lang="en-GB" sz="2000" dirty="0">
                <a:latin typeface="Arial Rounded MT Bold" panose="020F0704030504030204" pitchFamily="34" charset="0"/>
              </a:rPr>
              <a:t>The time it takes for pupils to get to their new school will be more for some and less for others.</a:t>
            </a:r>
          </a:p>
          <a:p>
            <a:pPr marL="342900" indent="-342900">
              <a:buFont typeface="Arial" panose="020B0604020202020204" pitchFamily="34" charset="0"/>
              <a:buChar char="•"/>
            </a:pPr>
            <a:r>
              <a:rPr lang="en-GB" sz="2000" dirty="0">
                <a:latin typeface="Arial Rounded MT Bold" panose="020F0704030504030204" pitchFamily="34" charset="0"/>
              </a:rPr>
              <a:t>Have a new uniform.</a:t>
            </a:r>
          </a:p>
          <a:p>
            <a:pPr marL="342900" indent="-342900">
              <a:buFont typeface="Arial" panose="020B0604020202020204" pitchFamily="34" charset="0"/>
              <a:buChar char="•"/>
            </a:pPr>
            <a:r>
              <a:rPr lang="en-GB" sz="2000" dirty="0">
                <a:latin typeface="Arial Rounded MT Bold" panose="020F0704030504030204" pitchFamily="34" charset="0"/>
              </a:rPr>
              <a:t>The school will have a new name.</a:t>
            </a:r>
          </a:p>
        </p:txBody>
      </p:sp>
    </p:spTree>
    <p:extLst>
      <p:ext uri="{BB962C8B-B14F-4D97-AF65-F5344CB8AC3E}">
        <p14:creationId xmlns:p14="http://schemas.microsoft.com/office/powerpoint/2010/main" val="208022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10873208" cy="759618"/>
          </a:xfrm>
        </p:spPr>
        <p:txBody>
          <a:bodyPr>
            <a:normAutofit/>
          </a:bodyPr>
          <a:lstStyle/>
          <a:p>
            <a:r>
              <a:rPr lang="en-US" sz="4800" b="1" dirty="0">
                <a:latin typeface="Arial Rounded MT Bold" panose="020F0704030504030204" pitchFamily="34" charset="0"/>
              </a:rPr>
              <a:t>Difficult but Right</a:t>
            </a:r>
          </a:p>
        </p:txBody>
      </p:sp>
      <p:sp>
        <p:nvSpPr>
          <p:cNvPr id="3" name="TextBox 2">
            <a:extLst>
              <a:ext uri="{FF2B5EF4-FFF2-40B4-BE49-F238E27FC236}">
                <a16:creationId xmlns:a16="http://schemas.microsoft.com/office/drawing/2014/main" id="{442A2A1F-A20B-00FD-8297-E9A83DDDE08D}"/>
              </a:ext>
            </a:extLst>
          </p:cNvPr>
          <p:cNvSpPr txBox="1"/>
          <p:nvPr/>
        </p:nvSpPr>
        <p:spPr>
          <a:xfrm>
            <a:off x="911424" y="1412776"/>
            <a:ext cx="6624736" cy="3351614"/>
          </a:xfrm>
          <a:prstGeom prst="rect">
            <a:avLst/>
          </a:prstGeom>
          <a:noFill/>
        </p:spPr>
        <p:txBody>
          <a:bodyPr wrap="square" lIns="288000" tIns="288000" rIns="288000" bIns="288000" rtlCol="0">
            <a:spAutoFit/>
          </a:bodyPr>
          <a:lstStyle/>
          <a:p>
            <a:r>
              <a:rPr lang="en-GB" dirty="0">
                <a:latin typeface="Arial Rounded MT Bold" panose="020F0704030504030204" pitchFamily="34" charset="0"/>
              </a:rPr>
              <a:t>Even though we know how difficult it can be for everyone, we still think this is the right thing to do.</a:t>
            </a:r>
          </a:p>
          <a:p>
            <a:endParaRPr lang="en-GB" dirty="0">
              <a:latin typeface="Arial Rounded MT Bold" panose="020F0704030504030204" pitchFamily="34" charset="0"/>
            </a:endParaRPr>
          </a:p>
          <a:p>
            <a:r>
              <a:rPr lang="en-GB" dirty="0">
                <a:latin typeface="Arial Rounded MT Bold" panose="020F0704030504030204" pitchFamily="34" charset="0"/>
              </a:rPr>
              <a:t>We think it is right to close Saltney Ferry and Saltney Wood Memorial because it means we will have:</a:t>
            </a:r>
          </a:p>
          <a:p>
            <a:pPr marL="342900" indent="-342900">
              <a:buFont typeface="Arial" panose="020B0604020202020204" pitchFamily="34" charset="0"/>
              <a:buChar char="•"/>
            </a:pPr>
            <a:r>
              <a:rPr lang="en-GB" dirty="0">
                <a:latin typeface="Arial Rounded MT Bold" panose="020F0704030504030204" pitchFamily="34" charset="0"/>
              </a:rPr>
              <a:t>The right number of places for the number of primary school children in Saltney.</a:t>
            </a:r>
          </a:p>
          <a:p>
            <a:pPr marL="342900" indent="-342900">
              <a:buFont typeface="Arial" panose="020B0604020202020204" pitchFamily="34" charset="0"/>
              <a:buChar char="•"/>
            </a:pPr>
            <a:r>
              <a:rPr lang="en-GB" dirty="0">
                <a:latin typeface="Arial Rounded MT Bold" panose="020F0704030504030204" pitchFamily="34" charset="0"/>
              </a:rPr>
              <a:t>Old buildings that cost a lot to run and maintain will not be needed.</a:t>
            </a:r>
          </a:p>
          <a:p>
            <a:pPr marL="342900" indent="-342900">
              <a:buFont typeface="Arial" panose="020B0604020202020204" pitchFamily="34" charset="0"/>
              <a:buChar char="•"/>
            </a:pPr>
            <a:r>
              <a:rPr lang="en-GB" dirty="0">
                <a:latin typeface="Arial Rounded MT Bold" panose="020F0704030504030204" pitchFamily="34" charset="0"/>
              </a:rPr>
              <a:t>Better learning environment for pupils.</a:t>
            </a:r>
          </a:p>
        </p:txBody>
      </p:sp>
    </p:spTree>
    <p:extLst>
      <p:ext uri="{BB962C8B-B14F-4D97-AF65-F5344CB8AC3E}">
        <p14:creationId xmlns:p14="http://schemas.microsoft.com/office/powerpoint/2010/main" val="399705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10873208" cy="759618"/>
          </a:xfrm>
        </p:spPr>
        <p:txBody>
          <a:bodyPr>
            <a:normAutofit/>
          </a:bodyPr>
          <a:lstStyle/>
          <a:p>
            <a:r>
              <a:rPr lang="en-US" sz="4800" b="1" dirty="0">
                <a:latin typeface="Arial Rounded MT Bold" panose="020F0704030504030204" pitchFamily="34" charset="0"/>
              </a:rPr>
              <a:t>The Proposal</a:t>
            </a:r>
          </a:p>
        </p:txBody>
      </p:sp>
      <p:sp>
        <p:nvSpPr>
          <p:cNvPr id="3" name="TextBox 2">
            <a:extLst>
              <a:ext uri="{FF2B5EF4-FFF2-40B4-BE49-F238E27FC236}">
                <a16:creationId xmlns:a16="http://schemas.microsoft.com/office/drawing/2014/main" id="{442A2A1F-A20B-00FD-8297-E9A83DDDE08D}"/>
              </a:ext>
            </a:extLst>
          </p:cNvPr>
          <p:cNvSpPr txBox="1"/>
          <p:nvPr/>
        </p:nvSpPr>
        <p:spPr>
          <a:xfrm>
            <a:off x="839416" y="1243786"/>
            <a:ext cx="6624736" cy="3659391"/>
          </a:xfrm>
          <a:prstGeom prst="rect">
            <a:avLst/>
          </a:prstGeom>
          <a:noFill/>
        </p:spPr>
        <p:txBody>
          <a:bodyPr wrap="square" lIns="288000" tIns="288000" rIns="288000" bIns="288000" rtlCol="0">
            <a:spAutoFit/>
          </a:bodyPr>
          <a:lstStyle/>
          <a:p>
            <a:r>
              <a:rPr lang="en-GB" sz="2000" dirty="0">
                <a:latin typeface="Arial Rounded MT Bold" panose="020F0704030504030204" pitchFamily="34" charset="0"/>
              </a:rPr>
              <a:t>What we think should happen is:</a:t>
            </a:r>
          </a:p>
          <a:p>
            <a:pPr marL="342900" indent="-342900">
              <a:buFont typeface="Arial" panose="020B0604020202020204" pitchFamily="34" charset="0"/>
              <a:buChar char="•"/>
            </a:pPr>
            <a:r>
              <a:rPr lang="en-GB" sz="2000" dirty="0">
                <a:latin typeface="Arial Rounded MT Bold" panose="020F0704030504030204" pitchFamily="34" charset="0"/>
              </a:rPr>
              <a:t>To close Saltney Ferry and Saltney Wood Memorial.</a:t>
            </a:r>
          </a:p>
          <a:p>
            <a:pPr marL="342900" indent="-342900">
              <a:buFont typeface="Arial" panose="020B0604020202020204" pitchFamily="34" charset="0"/>
              <a:buChar char="•"/>
            </a:pPr>
            <a:r>
              <a:rPr lang="en-GB" sz="2000" dirty="0">
                <a:latin typeface="Arial Rounded MT Bold" panose="020F0704030504030204" pitchFamily="34" charset="0"/>
              </a:rPr>
              <a:t>Keep both schools on their current sites as a joint school to begin with.</a:t>
            </a:r>
          </a:p>
          <a:p>
            <a:pPr marL="342900" indent="-342900">
              <a:buFont typeface="Arial" panose="020B0604020202020204" pitchFamily="34" charset="0"/>
              <a:buChar char="•"/>
            </a:pPr>
            <a:r>
              <a:rPr lang="en-GB" sz="2000" dirty="0">
                <a:latin typeface="Arial Rounded MT Bold" panose="020F0704030504030204" pitchFamily="34" charset="0"/>
              </a:rPr>
              <a:t>Open a new school for all of the pupils at Saltney Ferry and Saltney Wood Memorial on land at Saltney Wood Memorial.</a:t>
            </a:r>
          </a:p>
          <a:p>
            <a:pPr marL="342900" indent="-342900">
              <a:buFont typeface="Arial" panose="020B0604020202020204" pitchFamily="34" charset="0"/>
              <a:buChar char="•"/>
            </a:pPr>
            <a:endParaRPr lang="en-GB" sz="2000" dirty="0">
              <a:latin typeface="Arial Rounded MT Bold" panose="020F0704030504030204" pitchFamily="34" charset="0"/>
            </a:endParaRPr>
          </a:p>
          <a:p>
            <a:pPr marL="342900" indent="-342900">
              <a:buFont typeface="Arial" panose="020B0604020202020204" pitchFamily="34" charset="0"/>
              <a:buChar char="•"/>
            </a:pPr>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270403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10873208" cy="759618"/>
          </a:xfrm>
        </p:spPr>
        <p:txBody>
          <a:bodyPr>
            <a:normAutofit/>
          </a:bodyPr>
          <a:lstStyle/>
          <a:p>
            <a:r>
              <a:rPr lang="en-US" sz="4800" b="1" dirty="0">
                <a:latin typeface="Arial Rounded MT Bold" panose="020F0704030504030204" pitchFamily="34" charset="0"/>
              </a:rPr>
              <a:t>What needs to happen</a:t>
            </a:r>
          </a:p>
        </p:txBody>
      </p:sp>
      <p:sp>
        <p:nvSpPr>
          <p:cNvPr id="3" name="TextBox 2">
            <a:extLst>
              <a:ext uri="{FF2B5EF4-FFF2-40B4-BE49-F238E27FC236}">
                <a16:creationId xmlns:a16="http://schemas.microsoft.com/office/drawing/2014/main" id="{442A2A1F-A20B-00FD-8297-E9A83DDDE08D}"/>
              </a:ext>
            </a:extLst>
          </p:cNvPr>
          <p:cNvSpPr txBox="1"/>
          <p:nvPr/>
        </p:nvSpPr>
        <p:spPr>
          <a:xfrm>
            <a:off x="839416" y="1243786"/>
            <a:ext cx="6624736" cy="3659391"/>
          </a:xfrm>
          <a:prstGeom prst="rect">
            <a:avLst/>
          </a:prstGeom>
          <a:noFill/>
        </p:spPr>
        <p:txBody>
          <a:bodyPr wrap="square" lIns="288000" tIns="288000" rIns="288000" bIns="288000" rtlCol="0">
            <a:spAutoFit/>
          </a:bodyPr>
          <a:lstStyle/>
          <a:p>
            <a:pPr marL="342900" indent="-342900">
              <a:buFont typeface="Arial" panose="020B0604020202020204" pitchFamily="34" charset="0"/>
              <a:buChar char="•"/>
            </a:pPr>
            <a:r>
              <a:rPr lang="en-GB" sz="2000" dirty="0">
                <a:latin typeface="Arial Rounded MT Bold" panose="020F0704030504030204" pitchFamily="34" charset="0"/>
              </a:rPr>
              <a:t>We must ask lots of people what they think.</a:t>
            </a:r>
          </a:p>
          <a:p>
            <a:pPr marL="342900" indent="-342900">
              <a:buFont typeface="Arial" panose="020B0604020202020204" pitchFamily="34" charset="0"/>
              <a:buChar char="•"/>
            </a:pPr>
            <a:r>
              <a:rPr lang="en-GB" sz="2000" dirty="0">
                <a:latin typeface="Arial Rounded MT Bold" panose="020F0704030504030204" pitchFamily="34" charset="0"/>
              </a:rPr>
              <a:t>We must take everyone’s answers and put them all together.</a:t>
            </a:r>
          </a:p>
          <a:p>
            <a:pPr marL="342900" indent="-342900">
              <a:buFont typeface="Arial" panose="020B0604020202020204" pitchFamily="34" charset="0"/>
              <a:buChar char="•"/>
            </a:pPr>
            <a:r>
              <a:rPr lang="en-GB" sz="2000" dirty="0">
                <a:latin typeface="Arial Rounded MT Bold" panose="020F0704030504030204" pitchFamily="34" charset="0"/>
              </a:rPr>
              <a:t>The Council’s Cabinet, who make important decisions, will decide if it is right to continue.</a:t>
            </a:r>
          </a:p>
          <a:p>
            <a:pPr marL="342900" indent="-342900">
              <a:buFont typeface="Arial" panose="020B0604020202020204" pitchFamily="34" charset="0"/>
              <a:buChar char="•"/>
            </a:pPr>
            <a:r>
              <a:rPr lang="en-GB" sz="2000" dirty="0">
                <a:latin typeface="Arial Rounded MT Bold" panose="020F0704030504030204" pitchFamily="34" charset="0"/>
              </a:rPr>
              <a:t>If so, we ask people if they object (think it is a bad idea) to the proposal.</a:t>
            </a:r>
          </a:p>
          <a:p>
            <a:pPr marL="342900" indent="-342900">
              <a:buFont typeface="Arial" panose="020B0604020202020204" pitchFamily="34" charset="0"/>
              <a:buChar char="•"/>
            </a:pPr>
            <a:r>
              <a:rPr lang="en-GB" sz="2000" dirty="0">
                <a:latin typeface="Arial Rounded MT Bold" panose="020F0704030504030204" pitchFamily="34" charset="0"/>
              </a:rPr>
              <a:t>The Council’s Cabinet will decide if it is right to continue.</a:t>
            </a:r>
          </a:p>
          <a:p>
            <a:pPr marL="342900" indent="-342900">
              <a:buFont typeface="Arial" panose="020B0604020202020204" pitchFamily="34" charset="0"/>
              <a:buChar char="•"/>
            </a:pPr>
            <a:r>
              <a:rPr lang="en-GB" sz="2000" dirty="0">
                <a:latin typeface="Arial Rounded MT Bold" panose="020F0704030504030204" pitchFamily="34" charset="0"/>
              </a:rPr>
              <a:t>If so, then we will make it happen.</a:t>
            </a:r>
          </a:p>
        </p:txBody>
      </p:sp>
    </p:spTree>
    <p:extLst>
      <p:ext uri="{BB962C8B-B14F-4D97-AF65-F5344CB8AC3E}">
        <p14:creationId xmlns:p14="http://schemas.microsoft.com/office/powerpoint/2010/main" val="6338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10873208" cy="759618"/>
          </a:xfrm>
        </p:spPr>
        <p:txBody>
          <a:bodyPr>
            <a:normAutofit/>
          </a:bodyPr>
          <a:lstStyle/>
          <a:p>
            <a:r>
              <a:rPr lang="en-US" sz="4800" b="1" dirty="0">
                <a:latin typeface="Arial Rounded MT Bold" panose="020F0704030504030204" pitchFamily="34" charset="0"/>
              </a:rPr>
              <a:t>When this could happen</a:t>
            </a:r>
          </a:p>
        </p:txBody>
      </p:sp>
      <p:sp>
        <p:nvSpPr>
          <p:cNvPr id="3" name="TextBox 2">
            <a:extLst>
              <a:ext uri="{FF2B5EF4-FFF2-40B4-BE49-F238E27FC236}">
                <a16:creationId xmlns:a16="http://schemas.microsoft.com/office/drawing/2014/main" id="{442A2A1F-A20B-00FD-8297-E9A83DDDE08D}"/>
              </a:ext>
            </a:extLst>
          </p:cNvPr>
          <p:cNvSpPr txBox="1"/>
          <p:nvPr/>
        </p:nvSpPr>
        <p:spPr>
          <a:xfrm>
            <a:off x="839416" y="1243786"/>
            <a:ext cx="6624736" cy="3043838"/>
          </a:xfrm>
          <a:prstGeom prst="rect">
            <a:avLst/>
          </a:prstGeom>
          <a:noFill/>
        </p:spPr>
        <p:txBody>
          <a:bodyPr wrap="square" lIns="288000" tIns="288000" rIns="288000" bIns="288000" rtlCol="0">
            <a:spAutoFit/>
          </a:bodyPr>
          <a:lstStyle/>
          <a:p>
            <a:pPr marL="342900" indent="-342900">
              <a:buFont typeface="Arial" panose="020B0604020202020204" pitchFamily="34" charset="0"/>
              <a:buChar char="•"/>
            </a:pPr>
            <a:r>
              <a:rPr lang="en-GB" sz="2000" dirty="0">
                <a:solidFill>
                  <a:srgbClr val="FF0000"/>
                </a:solidFill>
                <a:latin typeface="Arial Rounded MT Bold" panose="020F0704030504030204" pitchFamily="34" charset="0"/>
              </a:rPr>
              <a:t>18th July 2025 -</a:t>
            </a:r>
            <a:r>
              <a:rPr lang="en-GB" sz="2000" dirty="0">
                <a:latin typeface="Arial Rounded MT Bold" panose="020F0704030504030204" pitchFamily="34" charset="0"/>
              </a:rPr>
              <a:t> Everyone’s views must be received</a:t>
            </a:r>
            <a:endParaRPr lang="en-GB" sz="2000" dirty="0">
              <a:solidFill>
                <a:srgbClr val="FF0000"/>
              </a:solidFill>
              <a:latin typeface="Arial Rounded MT Bold" panose="020F0704030504030204" pitchFamily="34" charset="0"/>
            </a:endParaRPr>
          </a:p>
          <a:p>
            <a:pPr marL="342900" indent="-342900">
              <a:buFont typeface="Arial" panose="020B0604020202020204" pitchFamily="34" charset="0"/>
              <a:buChar char="•"/>
            </a:pPr>
            <a:r>
              <a:rPr lang="en-GB" sz="2000" dirty="0">
                <a:solidFill>
                  <a:srgbClr val="FF0000"/>
                </a:solidFill>
                <a:latin typeface="Arial Rounded MT Bold" panose="020F0704030504030204" pitchFamily="34" charset="0"/>
              </a:rPr>
              <a:t>September/October 2025 </a:t>
            </a:r>
            <a:r>
              <a:rPr lang="en-GB" sz="2000" dirty="0">
                <a:latin typeface="Arial Rounded MT Bold" panose="020F0704030504030204" pitchFamily="34" charset="0"/>
              </a:rPr>
              <a:t>- Cabinet consider everyone’s views</a:t>
            </a:r>
          </a:p>
          <a:p>
            <a:pPr marL="342900" indent="-342900">
              <a:buFont typeface="Arial" panose="020B0604020202020204" pitchFamily="34" charset="0"/>
              <a:buChar char="•"/>
            </a:pPr>
            <a:r>
              <a:rPr lang="en-GB" sz="2000" dirty="0">
                <a:solidFill>
                  <a:srgbClr val="FF0000"/>
                </a:solidFill>
                <a:latin typeface="Arial Rounded MT Bold" panose="020F0704030504030204" pitchFamily="34" charset="0"/>
              </a:rPr>
              <a:t>September/October/November 2025 </a:t>
            </a:r>
            <a:r>
              <a:rPr lang="en-GB" sz="2000" dirty="0">
                <a:latin typeface="Arial Rounded MT Bold" panose="020F0704030504030204" pitchFamily="34" charset="0"/>
              </a:rPr>
              <a:t>- People who think it is a bad idea can tell us.</a:t>
            </a:r>
          </a:p>
          <a:p>
            <a:pPr marL="342900" indent="-342900">
              <a:buFont typeface="Arial" panose="020B0604020202020204" pitchFamily="34" charset="0"/>
              <a:buChar char="•"/>
            </a:pPr>
            <a:r>
              <a:rPr lang="en-GB" sz="2000" dirty="0">
                <a:solidFill>
                  <a:srgbClr val="FF0000"/>
                </a:solidFill>
                <a:latin typeface="Arial Rounded MT Bold" panose="020F0704030504030204" pitchFamily="34" charset="0"/>
              </a:rPr>
              <a:t>January/February 2026</a:t>
            </a:r>
            <a:r>
              <a:rPr lang="en-GB" sz="2000" dirty="0">
                <a:latin typeface="Arial Rounded MT Bold" panose="020F0704030504030204" pitchFamily="34" charset="0"/>
              </a:rPr>
              <a:t> – Cabinet makes final decision.</a:t>
            </a:r>
          </a:p>
        </p:txBody>
      </p:sp>
    </p:spTree>
    <p:extLst>
      <p:ext uri="{BB962C8B-B14F-4D97-AF65-F5344CB8AC3E}">
        <p14:creationId xmlns:p14="http://schemas.microsoft.com/office/powerpoint/2010/main" val="156908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11352584" cy="759618"/>
          </a:xfrm>
        </p:spPr>
        <p:txBody>
          <a:bodyPr>
            <a:normAutofit/>
          </a:bodyPr>
          <a:lstStyle/>
          <a:p>
            <a:r>
              <a:rPr lang="en-US" sz="4800" b="1" dirty="0">
                <a:latin typeface="Arial Rounded MT Bold" panose="020F0704030504030204" pitchFamily="34" charset="0"/>
              </a:rPr>
              <a:t>When schools could close and open</a:t>
            </a:r>
          </a:p>
        </p:txBody>
      </p:sp>
      <p:sp>
        <p:nvSpPr>
          <p:cNvPr id="3" name="TextBox 2">
            <a:extLst>
              <a:ext uri="{FF2B5EF4-FFF2-40B4-BE49-F238E27FC236}">
                <a16:creationId xmlns:a16="http://schemas.microsoft.com/office/drawing/2014/main" id="{442A2A1F-A20B-00FD-8297-E9A83DDDE08D}"/>
              </a:ext>
            </a:extLst>
          </p:cNvPr>
          <p:cNvSpPr txBox="1"/>
          <p:nvPr/>
        </p:nvSpPr>
        <p:spPr>
          <a:xfrm>
            <a:off x="839416" y="1243786"/>
            <a:ext cx="6624736" cy="3043838"/>
          </a:xfrm>
          <a:prstGeom prst="rect">
            <a:avLst/>
          </a:prstGeom>
          <a:noFill/>
        </p:spPr>
        <p:txBody>
          <a:bodyPr wrap="square" lIns="288000" tIns="288000" rIns="288000" bIns="288000" rtlCol="0">
            <a:spAutoFit/>
          </a:bodyPr>
          <a:lstStyle/>
          <a:p>
            <a:pPr marL="342900" indent="-342900">
              <a:buFont typeface="Arial" panose="020B0604020202020204" pitchFamily="34" charset="0"/>
              <a:buChar char="•"/>
            </a:pPr>
            <a:r>
              <a:rPr lang="en-GB" sz="2000" dirty="0">
                <a:latin typeface="Arial Rounded MT Bold" panose="020F0704030504030204" pitchFamily="34" charset="0"/>
              </a:rPr>
              <a:t>July 2026 – Saltney Ferry and Saltney Wood Memorial close</a:t>
            </a:r>
            <a:endParaRPr lang="en-GB" sz="2000" dirty="0">
              <a:highlight>
                <a:srgbClr val="FFFF00"/>
              </a:highlight>
              <a:latin typeface="Arial Rounded MT Bold" panose="020F0704030504030204" pitchFamily="34" charset="0"/>
            </a:endParaRPr>
          </a:p>
          <a:p>
            <a:pPr marL="342900" indent="-342900">
              <a:buFont typeface="Arial" panose="020B0604020202020204" pitchFamily="34" charset="0"/>
              <a:buChar char="•"/>
            </a:pPr>
            <a:r>
              <a:rPr lang="en-GB" sz="2000" dirty="0">
                <a:latin typeface="Arial Rounded MT Bold" panose="020F0704030504030204" pitchFamily="34" charset="0"/>
              </a:rPr>
              <a:t>September 2026 – A new Saltney Primary School opens on the current sites at Saltney Ferry and Saltney Wood Memorial.</a:t>
            </a:r>
          </a:p>
          <a:p>
            <a:pPr marL="342900" indent="-342900">
              <a:buFont typeface="Arial" panose="020B0604020202020204" pitchFamily="34" charset="0"/>
              <a:buChar char="•"/>
            </a:pPr>
            <a:r>
              <a:rPr lang="en-GB" sz="2000" dirty="0">
                <a:latin typeface="Arial Rounded MT Bold" panose="020F0704030504030204" pitchFamily="34" charset="0"/>
              </a:rPr>
              <a:t>01 September 2028 – new Primary School building opens on land at Saltney Wood Memorial.</a:t>
            </a:r>
          </a:p>
        </p:txBody>
      </p:sp>
    </p:spTree>
    <p:extLst>
      <p:ext uri="{BB962C8B-B14F-4D97-AF65-F5344CB8AC3E}">
        <p14:creationId xmlns:p14="http://schemas.microsoft.com/office/powerpoint/2010/main" val="56091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11352584" cy="759618"/>
          </a:xfrm>
        </p:spPr>
        <p:txBody>
          <a:bodyPr>
            <a:normAutofit/>
          </a:bodyPr>
          <a:lstStyle/>
          <a:p>
            <a:r>
              <a:rPr lang="en-US" sz="4800" b="1" dirty="0">
                <a:latin typeface="Arial Rounded MT Bold" panose="020F0704030504030204" pitchFamily="34" charset="0"/>
              </a:rPr>
              <a:t>More Information</a:t>
            </a:r>
          </a:p>
        </p:txBody>
      </p:sp>
      <p:sp>
        <p:nvSpPr>
          <p:cNvPr id="3" name="TextBox 2">
            <a:extLst>
              <a:ext uri="{FF2B5EF4-FFF2-40B4-BE49-F238E27FC236}">
                <a16:creationId xmlns:a16="http://schemas.microsoft.com/office/drawing/2014/main" id="{442A2A1F-A20B-00FD-8297-E9A83DDDE08D}"/>
              </a:ext>
            </a:extLst>
          </p:cNvPr>
          <p:cNvSpPr txBox="1"/>
          <p:nvPr/>
        </p:nvSpPr>
        <p:spPr>
          <a:xfrm>
            <a:off x="839416" y="1243786"/>
            <a:ext cx="6624736" cy="3351614"/>
          </a:xfrm>
          <a:prstGeom prst="rect">
            <a:avLst/>
          </a:prstGeom>
          <a:noFill/>
        </p:spPr>
        <p:txBody>
          <a:bodyPr wrap="square" lIns="288000" tIns="288000" rIns="288000" bIns="288000" rtlCol="0">
            <a:spAutoFit/>
          </a:bodyPr>
          <a:lstStyle/>
          <a:p>
            <a:r>
              <a:rPr lang="en-GB" sz="2000" dirty="0">
                <a:latin typeface="Arial Rounded MT Bold" panose="020F0704030504030204" pitchFamily="34" charset="0"/>
              </a:rPr>
              <a:t>If you want to find out more, there is information in a much bigger document on the internet. Log on to:</a:t>
            </a:r>
          </a:p>
          <a:p>
            <a:endParaRPr lang="en-GB" sz="2000" dirty="0">
              <a:latin typeface="Arial Rounded MT Bold" panose="020F0704030504030204" pitchFamily="34" charset="0"/>
            </a:endParaRPr>
          </a:p>
          <a:p>
            <a:r>
              <a:rPr lang="en-GB" sz="2000" dirty="0">
                <a:latin typeface="Arial Rounded MT Bold" panose="020F0704030504030204" pitchFamily="34" charset="0"/>
                <a:hlinkClick r:id="rId2"/>
              </a:rPr>
              <a:t>https://www.flintshire.gov.uk/en/Resident/Schools/School-Modernisation-Related/Proposal-To-Reorganise-Saltney-Ferry-C.P-And-Saltney-Wood-Memorial-C.P.aspx</a:t>
            </a:r>
            <a:endParaRPr lang="en-GB" sz="2000" dirty="0">
              <a:latin typeface="Arial Rounded MT Bold" panose="020F0704030504030204" pitchFamily="34" charset="0"/>
            </a:endParaRPr>
          </a:p>
          <a:p>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169796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10873208" cy="759618"/>
          </a:xfrm>
        </p:spPr>
        <p:txBody>
          <a:bodyPr>
            <a:normAutofit/>
          </a:bodyPr>
          <a:lstStyle/>
          <a:p>
            <a:r>
              <a:rPr lang="en-US" sz="4800" b="1" dirty="0">
                <a:latin typeface="Arial Rounded MT Bold" panose="020F0704030504030204" pitchFamily="34" charset="0"/>
              </a:rPr>
              <a:t>Your views matter</a:t>
            </a:r>
          </a:p>
        </p:txBody>
      </p:sp>
      <p:sp>
        <p:nvSpPr>
          <p:cNvPr id="3" name="TextBox 2">
            <a:extLst>
              <a:ext uri="{FF2B5EF4-FFF2-40B4-BE49-F238E27FC236}">
                <a16:creationId xmlns:a16="http://schemas.microsoft.com/office/drawing/2014/main" id="{442A2A1F-A20B-00FD-8297-E9A83DDDE08D}"/>
              </a:ext>
            </a:extLst>
          </p:cNvPr>
          <p:cNvSpPr txBox="1"/>
          <p:nvPr/>
        </p:nvSpPr>
        <p:spPr>
          <a:xfrm>
            <a:off x="839416" y="1243786"/>
            <a:ext cx="6624736" cy="3659391"/>
          </a:xfrm>
          <a:prstGeom prst="rect">
            <a:avLst/>
          </a:prstGeom>
          <a:noFill/>
        </p:spPr>
        <p:txBody>
          <a:bodyPr wrap="square" lIns="288000" tIns="288000" rIns="288000" bIns="288000" rtlCol="0">
            <a:spAutoFit/>
          </a:bodyPr>
          <a:lstStyle/>
          <a:p>
            <a:r>
              <a:rPr lang="en-GB" sz="2000" dirty="0">
                <a:latin typeface="Arial Rounded MT Bold" panose="020F0704030504030204" pitchFamily="34" charset="0"/>
              </a:rPr>
              <a:t>Now that we’ve told you our idea, told you how you can find out more information and answered any of your questions, it is very important that you tell us what you think.</a:t>
            </a:r>
          </a:p>
          <a:p>
            <a:endParaRPr lang="en-GB" sz="2000" dirty="0">
              <a:latin typeface="Arial Rounded MT Bold" panose="020F0704030504030204" pitchFamily="34" charset="0"/>
            </a:endParaRPr>
          </a:p>
          <a:p>
            <a:r>
              <a:rPr lang="en-GB" sz="2000" dirty="0">
                <a:latin typeface="Arial Rounded MT Bold" panose="020F0704030504030204" pitchFamily="34" charset="0"/>
              </a:rPr>
              <a:t>Your views matter.</a:t>
            </a:r>
          </a:p>
          <a:p>
            <a:endParaRPr lang="en-GB" sz="2000" dirty="0">
              <a:latin typeface="Arial Rounded MT Bold" panose="020F0704030504030204" pitchFamily="34" charset="0"/>
            </a:endParaRPr>
          </a:p>
          <a:p>
            <a:r>
              <a:rPr lang="en-GB" sz="2000" dirty="0">
                <a:latin typeface="Arial Rounded MT Bold" panose="020F0704030504030204" pitchFamily="34" charset="0"/>
              </a:rPr>
              <a:t>In this booklet you can write down anything you want to tell us and any ideas you may have.</a:t>
            </a:r>
          </a:p>
          <a:p>
            <a:pPr marL="342900" indent="-342900">
              <a:buFont typeface="Arial" panose="020B0604020202020204" pitchFamily="34" charset="0"/>
              <a:buChar char="•"/>
            </a:pPr>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426921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4320480" cy="759618"/>
          </a:xfrm>
        </p:spPr>
        <p:txBody>
          <a:bodyPr>
            <a:normAutofit/>
          </a:bodyPr>
          <a:lstStyle/>
          <a:p>
            <a:r>
              <a:rPr lang="en-US" sz="4800" b="1" dirty="0">
                <a:latin typeface="Arial Rounded MT Bold" panose="020F0704030504030204" pitchFamily="34" charset="0"/>
              </a:rPr>
              <a:t>Who we are</a:t>
            </a:r>
          </a:p>
        </p:txBody>
      </p:sp>
      <p:sp>
        <p:nvSpPr>
          <p:cNvPr id="9" name="TextBox 8"/>
          <p:cNvSpPr txBox="1"/>
          <p:nvPr/>
        </p:nvSpPr>
        <p:spPr>
          <a:xfrm>
            <a:off x="839416" y="1243786"/>
            <a:ext cx="6336704" cy="2120508"/>
          </a:xfrm>
          <a:prstGeom prst="rect">
            <a:avLst/>
          </a:prstGeom>
          <a:noFill/>
        </p:spPr>
        <p:txBody>
          <a:bodyPr wrap="square" lIns="288000" tIns="288000" rIns="288000" bIns="288000" rtlCol="0">
            <a:spAutoFit/>
          </a:bodyPr>
          <a:lstStyle/>
          <a:p>
            <a:r>
              <a:rPr lang="en-GB" sz="2000" dirty="0">
                <a:latin typeface="Arial Rounded MT Bold" panose="020F0704030504030204" pitchFamily="34" charset="0"/>
              </a:rPr>
              <a:t>Flintshire County Council are responsible for all the schools in our area. </a:t>
            </a:r>
          </a:p>
          <a:p>
            <a:endParaRPr lang="en-GB" sz="2000" dirty="0">
              <a:latin typeface="Arial Rounded MT Bold" panose="020F0704030504030204" pitchFamily="34" charset="0"/>
            </a:endParaRPr>
          </a:p>
          <a:p>
            <a:r>
              <a:rPr lang="en-GB" sz="2000" dirty="0">
                <a:latin typeface="Arial Rounded MT Bold" panose="020F0704030504030204" pitchFamily="34" charset="0"/>
              </a:rPr>
              <a:t>We are part of a team that work for the Council to support schools.</a:t>
            </a:r>
            <a:endParaRPr lang="en-GB" sz="1600" dirty="0">
              <a:latin typeface="Arial Rounded MT Bold" panose="020F0704030504030204" pitchFamily="34" charset="0"/>
            </a:endParaRPr>
          </a:p>
        </p:txBody>
      </p:sp>
      <p:pic>
        <p:nvPicPr>
          <p:cNvPr id="3" name="Picture 2">
            <a:extLst>
              <a:ext uri="{FF2B5EF4-FFF2-40B4-BE49-F238E27FC236}">
                <a16:creationId xmlns:a16="http://schemas.microsoft.com/office/drawing/2014/main" id="{13A394D1-1F49-BB80-02A4-272A74574C6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600" y="3429000"/>
            <a:ext cx="3011996" cy="1336957"/>
          </a:xfrm>
          <a:prstGeom prst="rect">
            <a:avLst/>
          </a:prstGeom>
          <a:noFill/>
          <a:ln>
            <a:noFill/>
          </a:ln>
        </p:spPr>
      </p:pic>
    </p:spTree>
    <p:extLst>
      <p:ext uri="{BB962C8B-B14F-4D97-AF65-F5344CB8AC3E}">
        <p14:creationId xmlns:p14="http://schemas.microsoft.com/office/powerpoint/2010/main" val="319483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10873208" cy="759618"/>
          </a:xfrm>
        </p:spPr>
        <p:txBody>
          <a:bodyPr>
            <a:normAutofit/>
          </a:bodyPr>
          <a:lstStyle/>
          <a:p>
            <a:r>
              <a:rPr lang="en-US" sz="4800" b="1" dirty="0">
                <a:latin typeface="Arial Rounded MT Bold" panose="020F0704030504030204" pitchFamily="34" charset="0"/>
              </a:rPr>
              <a:t>Your School &amp; Age</a:t>
            </a:r>
          </a:p>
        </p:txBody>
      </p:sp>
      <p:sp>
        <p:nvSpPr>
          <p:cNvPr id="4" name="Title 1">
            <a:extLst>
              <a:ext uri="{FF2B5EF4-FFF2-40B4-BE49-F238E27FC236}">
                <a16:creationId xmlns:a16="http://schemas.microsoft.com/office/drawing/2014/main" id="{EF25B3EE-E0B9-37C2-6A6E-275BA88D3975}"/>
              </a:ext>
            </a:extLst>
          </p:cNvPr>
          <p:cNvSpPr txBox="1">
            <a:spLocks/>
          </p:cNvSpPr>
          <p:nvPr/>
        </p:nvSpPr>
        <p:spPr>
          <a:xfrm>
            <a:off x="7737578" y="1484784"/>
            <a:ext cx="4191069" cy="1368152"/>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sz="4800" b="1" dirty="0">
                <a:latin typeface="Arial Rounded MT Bold" panose="020F0704030504030204" pitchFamily="34" charset="0"/>
              </a:rPr>
              <a:t>Which school do you go to now and how old are you?</a:t>
            </a:r>
            <a:endParaRPr lang="en-US" sz="4800" b="1" dirty="0">
              <a:latin typeface="Arial Rounded MT Bold" panose="020F0704030504030204" pitchFamily="34" charset="0"/>
            </a:endParaRPr>
          </a:p>
        </p:txBody>
      </p:sp>
      <p:sp>
        <p:nvSpPr>
          <p:cNvPr id="5" name="TextBox 4">
            <a:extLst>
              <a:ext uri="{FF2B5EF4-FFF2-40B4-BE49-F238E27FC236}">
                <a16:creationId xmlns:a16="http://schemas.microsoft.com/office/drawing/2014/main" id="{C7E0AA8E-E2C2-E2D6-0F31-13B2651633A0}"/>
              </a:ext>
            </a:extLst>
          </p:cNvPr>
          <p:cNvSpPr txBox="1"/>
          <p:nvPr/>
        </p:nvSpPr>
        <p:spPr>
          <a:xfrm>
            <a:off x="8560979" y="3557742"/>
            <a:ext cx="2544266" cy="984885"/>
          </a:xfrm>
          <a:prstGeom prst="rect">
            <a:avLst/>
          </a:prstGeom>
          <a:noFill/>
        </p:spPr>
        <p:txBody>
          <a:bodyPr wrap="square" rtlCol="0">
            <a:spAutoFit/>
          </a:bodyPr>
          <a:lstStyle/>
          <a:p>
            <a:pPr algn="ctr"/>
            <a:r>
              <a:rPr lang="en-GB" sz="2000" dirty="0">
                <a:latin typeface="Arial Rounded MT Bold" panose="020F0704030504030204" pitchFamily="34" charset="0"/>
              </a:rPr>
              <a:t>Please write your answers in the box.</a:t>
            </a:r>
          </a:p>
          <a:p>
            <a:pPr algn="ctr"/>
            <a:endParaRPr lang="en-GB" dirty="0">
              <a:latin typeface="Arial Rounded MT Bold" panose="020F0704030504030204" pitchFamily="34" charset="0"/>
            </a:endParaRPr>
          </a:p>
        </p:txBody>
      </p:sp>
    </p:spTree>
    <p:extLst>
      <p:ext uri="{BB962C8B-B14F-4D97-AF65-F5344CB8AC3E}">
        <p14:creationId xmlns:p14="http://schemas.microsoft.com/office/powerpoint/2010/main" val="300614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10873208" cy="759618"/>
          </a:xfrm>
        </p:spPr>
        <p:txBody>
          <a:bodyPr>
            <a:normAutofit/>
          </a:bodyPr>
          <a:lstStyle/>
          <a:p>
            <a:r>
              <a:rPr lang="en-US" sz="4800" b="1" dirty="0">
                <a:latin typeface="Arial Rounded MT Bold" panose="020F0704030504030204" pitchFamily="34" charset="0"/>
              </a:rPr>
              <a:t>Your Opinion</a:t>
            </a:r>
          </a:p>
        </p:txBody>
      </p:sp>
      <p:sp>
        <p:nvSpPr>
          <p:cNvPr id="4" name="Title 1">
            <a:extLst>
              <a:ext uri="{FF2B5EF4-FFF2-40B4-BE49-F238E27FC236}">
                <a16:creationId xmlns:a16="http://schemas.microsoft.com/office/drawing/2014/main" id="{EF25B3EE-E0B9-37C2-6A6E-275BA88D3975}"/>
              </a:ext>
            </a:extLst>
          </p:cNvPr>
          <p:cNvSpPr txBox="1">
            <a:spLocks/>
          </p:cNvSpPr>
          <p:nvPr/>
        </p:nvSpPr>
        <p:spPr>
          <a:xfrm>
            <a:off x="7737578" y="1484784"/>
            <a:ext cx="4191069" cy="1368152"/>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sz="4800" b="1" dirty="0">
                <a:latin typeface="Arial Rounded MT Bold" panose="020F0704030504030204" pitchFamily="34" charset="0"/>
              </a:rPr>
              <a:t>Do you think our idea is good, bad or you’re not sure?</a:t>
            </a:r>
            <a:endParaRPr lang="en-US" sz="4800" b="1" dirty="0">
              <a:latin typeface="Arial Rounded MT Bold" panose="020F0704030504030204" pitchFamily="34" charset="0"/>
            </a:endParaRPr>
          </a:p>
        </p:txBody>
      </p:sp>
      <p:sp>
        <p:nvSpPr>
          <p:cNvPr id="5" name="TextBox 4">
            <a:extLst>
              <a:ext uri="{FF2B5EF4-FFF2-40B4-BE49-F238E27FC236}">
                <a16:creationId xmlns:a16="http://schemas.microsoft.com/office/drawing/2014/main" id="{C7E0AA8E-E2C2-E2D6-0F31-13B2651633A0}"/>
              </a:ext>
            </a:extLst>
          </p:cNvPr>
          <p:cNvSpPr txBox="1"/>
          <p:nvPr/>
        </p:nvSpPr>
        <p:spPr>
          <a:xfrm>
            <a:off x="8560979" y="3557742"/>
            <a:ext cx="2544266" cy="984885"/>
          </a:xfrm>
          <a:prstGeom prst="rect">
            <a:avLst/>
          </a:prstGeom>
          <a:noFill/>
        </p:spPr>
        <p:txBody>
          <a:bodyPr wrap="square" rtlCol="0">
            <a:spAutoFit/>
          </a:bodyPr>
          <a:lstStyle/>
          <a:p>
            <a:pPr algn="ctr"/>
            <a:r>
              <a:rPr lang="en-GB" sz="2000" dirty="0">
                <a:latin typeface="Arial Rounded MT Bold" panose="020F0704030504030204" pitchFamily="34" charset="0"/>
              </a:rPr>
              <a:t>Please write your answers in the box.</a:t>
            </a:r>
          </a:p>
          <a:p>
            <a:pPr algn="ctr"/>
            <a:endParaRPr lang="en-GB" dirty="0">
              <a:latin typeface="Arial Rounded MT Bold" panose="020F0704030504030204" pitchFamily="34" charset="0"/>
            </a:endParaRPr>
          </a:p>
        </p:txBody>
      </p:sp>
    </p:spTree>
    <p:extLst>
      <p:ext uri="{BB962C8B-B14F-4D97-AF65-F5344CB8AC3E}">
        <p14:creationId xmlns:p14="http://schemas.microsoft.com/office/powerpoint/2010/main" val="176628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10873208" cy="759618"/>
          </a:xfrm>
        </p:spPr>
        <p:txBody>
          <a:bodyPr>
            <a:normAutofit/>
          </a:bodyPr>
          <a:lstStyle/>
          <a:p>
            <a:r>
              <a:rPr lang="en-US" sz="4800" b="1" dirty="0">
                <a:latin typeface="Arial Rounded MT Bold" panose="020F0704030504030204" pitchFamily="34" charset="0"/>
              </a:rPr>
              <a:t>Your Reasons</a:t>
            </a:r>
          </a:p>
        </p:txBody>
      </p:sp>
      <p:sp>
        <p:nvSpPr>
          <p:cNvPr id="4" name="Title 1">
            <a:extLst>
              <a:ext uri="{FF2B5EF4-FFF2-40B4-BE49-F238E27FC236}">
                <a16:creationId xmlns:a16="http://schemas.microsoft.com/office/drawing/2014/main" id="{EF25B3EE-E0B9-37C2-6A6E-275BA88D3975}"/>
              </a:ext>
            </a:extLst>
          </p:cNvPr>
          <p:cNvSpPr txBox="1">
            <a:spLocks/>
          </p:cNvSpPr>
          <p:nvPr/>
        </p:nvSpPr>
        <p:spPr>
          <a:xfrm>
            <a:off x="7737578" y="1484784"/>
            <a:ext cx="4191069" cy="1368152"/>
          </a:xfrm>
          <a:prstGeom prst="rect">
            <a:avLst/>
          </a:prstGeom>
        </p:spPr>
        <p:txBody>
          <a:bodyPr vert="horz" lIns="91440" tIns="45720" rIns="91440" bIns="45720" rtlCol="0" anchor="b">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sz="4800" b="1" dirty="0">
                <a:latin typeface="Arial Rounded MT Bold" panose="020F0704030504030204" pitchFamily="34" charset="0"/>
              </a:rPr>
              <a:t>Why do you think the proposal is good, bad or that you are unsure?</a:t>
            </a:r>
            <a:endParaRPr lang="en-US" sz="4800" b="1" dirty="0">
              <a:latin typeface="Arial Rounded MT Bold" panose="020F0704030504030204" pitchFamily="34" charset="0"/>
            </a:endParaRPr>
          </a:p>
        </p:txBody>
      </p:sp>
      <p:sp>
        <p:nvSpPr>
          <p:cNvPr id="5" name="TextBox 4">
            <a:extLst>
              <a:ext uri="{FF2B5EF4-FFF2-40B4-BE49-F238E27FC236}">
                <a16:creationId xmlns:a16="http://schemas.microsoft.com/office/drawing/2014/main" id="{C7E0AA8E-E2C2-E2D6-0F31-13B2651633A0}"/>
              </a:ext>
            </a:extLst>
          </p:cNvPr>
          <p:cNvSpPr txBox="1"/>
          <p:nvPr/>
        </p:nvSpPr>
        <p:spPr>
          <a:xfrm>
            <a:off x="8560979" y="3557742"/>
            <a:ext cx="2544266" cy="984885"/>
          </a:xfrm>
          <a:prstGeom prst="rect">
            <a:avLst/>
          </a:prstGeom>
          <a:noFill/>
        </p:spPr>
        <p:txBody>
          <a:bodyPr wrap="square" rtlCol="0">
            <a:spAutoFit/>
          </a:bodyPr>
          <a:lstStyle/>
          <a:p>
            <a:pPr algn="ctr"/>
            <a:r>
              <a:rPr lang="en-GB" sz="2000" dirty="0">
                <a:latin typeface="Arial Rounded MT Bold" panose="020F0704030504030204" pitchFamily="34" charset="0"/>
              </a:rPr>
              <a:t>Please write your answers in the box.</a:t>
            </a:r>
          </a:p>
          <a:p>
            <a:pPr algn="ctr"/>
            <a:endParaRPr lang="en-GB" dirty="0">
              <a:latin typeface="Arial Rounded MT Bold" panose="020F0704030504030204" pitchFamily="34" charset="0"/>
            </a:endParaRPr>
          </a:p>
        </p:txBody>
      </p:sp>
    </p:spTree>
    <p:extLst>
      <p:ext uri="{BB962C8B-B14F-4D97-AF65-F5344CB8AC3E}">
        <p14:creationId xmlns:p14="http://schemas.microsoft.com/office/powerpoint/2010/main" val="331141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10873208" cy="759618"/>
          </a:xfrm>
        </p:spPr>
        <p:txBody>
          <a:bodyPr>
            <a:normAutofit/>
          </a:bodyPr>
          <a:lstStyle/>
          <a:p>
            <a:r>
              <a:rPr lang="en-US" sz="4800" b="1" dirty="0">
                <a:latin typeface="Arial Rounded MT Bold" panose="020F0704030504030204" pitchFamily="34" charset="0"/>
              </a:rPr>
              <a:t>Your Ideas</a:t>
            </a:r>
          </a:p>
        </p:txBody>
      </p:sp>
      <p:sp>
        <p:nvSpPr>
          <p:cNvPr id="4" name="Title 1">
            <a:extLst>
              <a:ext uri="{FF2B5EF4-FFF2-40B4-BE49-F238E27FC236}">
                <a16:creationId xmlns:a16="http://schemas.microsoft.com/office/drawing/2014/main" id="{EF25B3EE-E0B9-37C2-6A6E-275BA88D3975}"/>
              </a:ext>
            </a:extLst>
          </p:cNvPr>
          <p:cNvSpPr txBox="1">
            <a:spLocks/>
          </p:cNvSpPr>
          <p:nvPr/>
        </p:nvSpPr>
        <p:spPr>
          <a:xfrm>
            <a:off x="7737578" y="1484784"/>
            <a:ext cx="4191069" cy="1368152"/>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sz="4800" b="1" dirty="0">
                <a:latin typeface="Arial Rounded MT Bold" panose="020F0704030504030204" pitchFamily="34" charset="0"/>
              </a:rPr>
              <a:t>Is there anything else you would like to see happen instead?</a:t>
            </a:r>
            <a:endParaRPr lang="en-US" sz="4800" b="1" dirty="0">
              <a:latin typeface="Arial Rounded MT Bold" panose="020F0704030504030204" pitchFamily="34" charset="0"/>
            </a:endParaRPr>
          </a:p>
        </p:txBody>
      </p:sp>
      <p:sp>
        <p:nvSpPr>
          <p:cNvPr id="5" name="TextBox 4">
            <a:extLst>
              <a:ext uri="{FF2B5EF4-FFF2-40B4-BE49-F238E27FC236}">
                <a16:creationId xmlns:a16="http://schemas.microsoft.com/office/drawing/2014/main" id="{C7E0AA8E-E2C2-E2D6-0F31-13B2651633A0}"/>
              </a:ext>
            </a:extLst>
          </p:cNvPr>
          <p:cNvSpPr txBox="1"/>
          <p:nvPr/>
        </p:nvSpPr>
        <p:spPr>
          <a:xfrm>
            <a:off x="8560979" y="3557742"/>
            <a:ext cx="2544266" cy="984885"/>
          </a:xfrm>
          <a:prstGeom prst="rect">
            <a:avLst/>
          </a:prstGeom>
          <a:noFill/>
        </p:spPr>
        <p:txBody>
          <a:bodyPr wrap="square" rtlCol="0">
            <a:spAutoFit/>
          </a:bodyPr>
          <a:lstStyle/>
          <a:p>
            <a:pPr algn="ctr"/>
            <a:r>
              <a:rPr lang="en-GB" sz="2000" dirty="0">
                <a:latin typeface="Arial Rounded MT Bold" panose="020F0704030504030204" pitchFamily="34" charset="0"/>
              </a:rPr>
              <a:t>Please write your answers in the box.</a:t>
            </a:r>
          </a:p>
          <a:p>
            <a:pPr algn="ctr"/>
            <a:endParaRPr lang="en-GB" dirty="0">
              <a:latin typeface="Arial Rounded MT Bold" panose="020F0704030504030204" pitchFamily="34" charset="0"/>
            </a:endParaRPr>
          </a:p>
        </p:txBody>
      </p:sp>
    </p:spTree>
    <p:extLst>
      <p:ext uri="{BB962C8B-B14F-4D97-AF65-F5344CB8AC3E}">
        <p14:creationId xmlns:p14="http://schemas.microsoft.com/office/powerpoint/2010/main" val="61281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10873208" cy="759618"/>
          </a:xfrm>
        </p:spPr>
        <p:txBody>
          <a:bodyPr>
            <a:normAutofit/>
          </a:bodyPr>
          <a:lstStyle/>
          <a:p>
            <a:r>
              <a:rPr lang="en-US" sz="4800" b="1" dirty="0">
                <a:latin typeface="Arial Rounded MT Bold" panose="020F0704030504030204" pitchFamily="34" charset="0"/>
              </a:rPr>
              <a:t>Your voice</a:t>
            </a:r>
          </a:p>
        </p:txBody>
      </p:sp>
      <p:sp>
        <p:nvSpPr>
          <p:cNvPr id="4" name="Title 1">
            <a:extLst>
              <a:ext uri="{FF2B5EF4-FFF2-40B4-BE49-F238E27FC236}">
                <a16:creationId xmlns:a16="http://schemas.microsoft.com/office/drawing/2014/main" id="{EF25B3EE-E0B9-37C2-6A6E-275BA88D3975}"/>
              </a:ext>
            </a:extLst>
          </p:cNvPr>
          <p:cNvSpPr txBox="1">
            <a:spLocks/>
          </p:cNvSpPr>
          <p:nvPr/>
        </p:nvSpPr>
        <p:spPr>
          <a:xfrm>
            <a:off x="7737578" y="1484784"/>
            <a:ext cx="4191069" cy="1368152"/>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sz="4800" b="1" dirty="0">
                <a:latin typeface="Arial Rounded MT Bold" panose="020F0704030504030204" pitchFamily="34" charset="0"/>
              </a:rPr>
              <a:t>Would you like to say anything else?</a:t>
            </a:r>
            <a:endParaRPr lang="en-US" sz="4800" b="1" dirty="0">
              <a:latin typeface="Arial Rounded MT Bold" panose="020F0704030504030204" pitchFamily="34" charset="0"/>
            </a:endParaRPr>
          </a:p>
        </p:txBody>
      </p:sp>
      <p:sp>
        <p:nvSpPr>
          <p:cNvPr id="5" name="TextBox 4">
            <a:extLst>
              <a:ext uri="{FF2B5EF4-FFF2-40B4-BE49-F238E27FC236}">
                <a16:creationId xmlns:a16="http://schemas.microsoft.com/office/drawing/2014/main" id="{C7E0AA8E-E2C2-E2D6-0F31-13B2651633A0}"/>
              </a:ext>
            </a:extLst>
          </p:cNvPr>
          <p:cNvSpPr txBox="1"/>
          <p:nvPr/>
        </p:nvSpPr>
        <p:spPr>
          <a:xfrm>
            <a:off x="8560979" y="3557742"/>
            <a:ext cx="2544266" cy="984885"/>
          </a:xfrm>
          <a:prstGeom prst="rect">
            <a:avLst/>
          </a:prstGeom>
          <a:noFill/>
        </p:spPr>
        <p:txBody>
          <a:bodyPr wrap="square" rtlCol="0">
            <a:spAutoFit/>
          </a:bodyPr>
          <a:lstStyle/>
          <a:p>
            <a:pPr algn="ctr"/>
            <a:r>
              <a:rPr lang="en-GB" sz="2000" dirty="0">
                <a:latin typeface="Arial Rounded MT Bold" panose="020F0704030504030204" pitchFamily="34" charset="0"/>
              </a:rPr>
              <a:t>Please write your answers in the box.</a:t>
            </a:r>
          </a:p>
          <a:p>
            <a:pPr algn="ctr"/>
            <a:endParaRPr lang="en-GB" dirty="0">
              <a:latin typeface="Arial Rounded MT Bold" panose="020F0704030504030204" pitchFamily="34" charset="0"/>
            </a:endParaRPr>
          </a:p>
        </p:txBody>
      </p:sp>
    </p:spTree>
    <p:extLst>
      <p:ext uri="{BB962C8B-B14F-4D97-AF65-F5344CB8AC3E}">
        <p14:creationId xmlns:p14="http://schemas.microsoft.com/office/powerpoint/2010/main" val="306245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10873208" cy="759618"/>
          </a:xfrm>
        </p:spPr>
        <p:txBody>
          <a:bodyPr>
            <a:normAutofit/>
          </a:bodyPr>
          <a:lstStyle/>
          <a:p>
            <a:r>
              <a:rPr lang="en-US" sz="4800" b="1" dirty="0">
                <a:latin typeface="Arial Rounded MT Bold" panose="020F0704030504030204" pitchFamily="34" charset="0"/>
              </a:rPr>
              <a:t>What Happens Next?</a:t>
            </a:r>
          </a:p>
        </p:txBody>
      </p:sp>
      <p:sp>
        <p:nvSpPr>
          <p:cNvPr id="4" name="Title 1">
            <a:extLst>
              <a:ext uri="{FF2B5EF4-FFF2-40B4-BE49-F238E27FC236}">
                <a16:creationId xmlns:a16="http://schemas.microsoft.com/office/drawing/2014/main" id="{EF25B3EE-E0B9-37C2-6A6E-275BA88D3975}"/>
              </a:ext>
            </a:extLst>
          </p:cNvPr>
          <p:cNvSpPr txBox="1">
            <a:spLocks/>
          </p:cNvSpPr>
          <p:nvPr/>
        </p:nvSpPr>
        <p:spPr>
          <a:xfrm>
            <a:off x="7737578" y="1484784"/>
            <a:ext cx="4191069" cy="1368152"/>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sz="4800" b="1" dirty="0">
                <a:latin typeface="Arial Rounded MT Bold" panose="020F0704030504030204" pitchFamily="34" charset="0"/>
              </a:rPr>
              <a:t>Would you like to say anything else?</a:t>
            </a:r>
            <a:endParaRPr lang="en-US" sz="4800" b="1" dirty="0">
              <a:latin typeface="Arial Rounded MT Bold" panose="020F0704030504030204" pitchFamily="34" charset="0"/>
            </a:endParaRPr>
          </a:p>
        </p:txBody>
      </p:sp>
      <p:sp>
        <p:nvSpPr>
          <p:cNvPr id="5" name="TextBox 4">
            <a:extLst>
              <a:ext uri="{FF2B5EF4-FFF2-40B4-BE49-F238E27FC236}">
                <a16:creationId xmlns:a16="http://schemas.microsoft.com/office/drawing/2014/main" id="{C7E0AA8E-E2C2-E2D6-0F31-13B2651633A0}"/>
              </a:ext>
            </a:extLst>
          </p:cNvPr>
          <p:cNvSpPr txBox="1"/>
          <p:nvPr/>
        </p:nvSpPr>
        <p:spPr>
          <a:xfrm>
            <a:off x="8560979" y="3557742"/>
            <a:ext cx="2544266" cy="984885"/>
          </a:xfrm>
          <a:prstGeom prst="rect">
            <a:avLst/>
          </a:prstGeom>
          <a:noFill/>
        </p:spPr>
        <p:txBody>
          <a:bodyPr wrap="square" rtlCol="0">
            <a:spAutoFit/>
          </a:bodyPr>
          <a:lstStyle/>
          <a:p>
            <a:pPr algn="ctr"/>
            <a:r>
              <a:rPr lang="en-GB" sz="2000" dirty="0">
                <a:latin typeface="Arial Rounded MT Bold" panose="020F0704030504030204" pitchFamily="34" charset="0"/>
              </a:rPr>
              <a:t>Please write your answers in the box.</a:t>
            </a:r>
          </a:p>
          <a:p>
            <a:pPr algn="ctr"/>
            <a:endParaRPr lang="en-GB" dirty="0">
              <a:latin typeface="Arial Rounded MT Bold" panose="020F0704030504030204" pitchFamily="34" charset="0"/>
            </a:endParaRPr>
          </a:p>
        </p:txBody>
      </p:sp>
      <p:sp>
        <p:nvSpPr>
          <p:cNvPr id="7" name="TextBox 6">
            <a:extLst>
              <a:ext uri="{FF2B5EF4-FFF2-40B4-BE49-F238E27FC236}">
                <a16:creationId xmlns:a16="http://schemas.microsoft.com/office/drawing/2014/main" id="{1950AB7D-A0A8-717A-3F9C-94B55FCB5B72}"/>
              </a:ext>
            </a:extLst>
          </p:cNvPr>
          <p:cNvSpPr txBox="1"/>
          <p:nvPr/>
        </p:nvSpPr>
        <p:spPr>
          <a:xfrm>
            <a:off x="839416" y="1243786"/>
            <a:ext cx="6624736" cy="3659391"/>
          </a:xfrm>
          <a:prstGeom prst="rect">
            <a:avLst/>
          </a:prstGeom>
          <a:noFill/>
        </p:spPr>
        <p:txBody>
          <a:bodyPr wrap="square" lIns="288000" tIns="288000" rIns="288000" bIns="288000" rtlCol="0">
            <a:spAutoFit/>
          </a:bodyPr>
          <a:lstStyle/>
          <a:p>
            <a:r>
              <a:rPr lang="en-GB" sz="2000" dirty="0">
                <a:latin typeface="Arial Rounded MT Bold" panose="020F0704030504030204" pitchFamily="34" charset="0"/>
              </a:rPr>
              <a:t>Please post your completed booklet to us by </a:t>
            </a:r>
            <a:r>
              <a:rPr lang="en-GB" sz="2000" dirty="0">
                <a:solidFill>
                  <a:srgbClr val="FF0000"/>
                </a:solidFill>
                <a:latin typeface="Arial Rounded MT Bold" panose="020F0704030504030204" pitchFamily="34" charset="0"/>
              </a:rPr>
              <a:t>Friday July 18</a:t>
            </a:r>
            <a:r>
              <a:rPr lang="en-GB" sz="2000" baseline="30000" dirty="0">
                <a:solidFill>
                  <a:srgbClr val="FF0000"/>
                </a:solidFill>
                <a:latin typeface="Arial Rounded MT Bold" panose="020F0704030504030204" pitchFamily="34" charset="0"/>
              </a:rPr>
              <a:t>th</a:t>
            </a:r>
            <a:r>
              <a:rPr lang="en-GB" sz="2000" dirty="0">
                <a:solidFill>
                  <a:srgbClr val="FF0000"/>
                </a:solidFill>
                <a:latin typeface="Arial Rounded MT Bold" panose="020F0704030504030204" pitchFamily="34" charset="0"/>
              </a:rPr>
              <a:t> 2025</a:t>
            </a:r>
            <a:r>
              <a:rPr lang="en-GB" sz="2000" dirty="0">
                <a:latin typeface="Arial Rounded MT Bold" panose="020F0704030504030204" pitchFamily="34" charset="0"/>
              </a:rPr>
              <a:t>. Unfortunately, we won't be able to accept anything you send us after this date.</a:t>
            </a:r>
          </a:p>
          <a:p>
            <a:endParaRPr lang="en-GB" sz="2000" dirty="0">
              <a:latin typeface="Arial Rounded MT Bold" panose="020F0704030504030204" pitchFamily="34" charset="0"/>
            </a:endParaRPr>
          </a:p>
          <a:p>
            <a:r>
              <a:rPr lang="en-GB" sz="2000" dirty="0">
                <a:latin typeface="Arial Rounded MT Bold" panose="020F0704030504030204" pitchFamily="34" charset="0"/>
              </a:rPr>
              <a:t>Address: School Modernisation Team, Ty Dewi Sant, St David’s Park, Ewloe, Flintshire, CH5 3TX</a:t>
            </a:r>
          </a:p>
          <a:p>
            <a:endParaRPr lang="en-GB" sz="2000" dirty="0">
              <a:latin typeface="Arial Rounded MT Bold" panose="020F0704030504030204" pitchFamily="34" charset="0"/>
            </a:endParaRPr>
          </a:p>
          <a:p>
            <a:r>
              <a:rPr lang="en-GB" sz="2000" dirty="0">
                <a:latin typeface="Arial Rounded MT Bold" panose="020F0704030504030204" pitchFamily="34" charset="0"/>
              </a:rPr>
              <a:t>Or you can Email your comments to: </a:t>
            </a:r>
            <a:r>
              <a:rPr lang="en-GB" sz="2000" dirty="0">
                <a:solidFill>
                  <a:srgbClr val="FF0000"/>
                </a:solidFill>
                <a:latin typeface="Arial Rounded MT Bold" panose="020F0704030504030204" pitchFamily="34" charset="0"/>
              </a:rPr>
              <a:t>saltneyconsultations@flintshire.gov.uk</a:t>
            </a:r>
          </a:p>
        </p:txBody>
      </p:sp>
    </p:spTree>
    <p:extLst>
      <p:ext uri="{BB962C8B-B14F-4D97-AF65-F5344CB8AC3E}">
        <p14:creationId xmlns:p14="http://schemas.microsoft.com/office/powerpoint/2010/main" val="95839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E6980-CC95-4825-750E-E1D914A1980B}"/>
              </a:ext>
            </a:extLst>
          </p:cNvPr>
          <p:cNvSpPr>
            <a:spLocks noGrp="1"/>
          </p:cNvSpPr>
          <p:nvPr>
            <p:ph type="title"/>
          </p:nvPr>
        </p:nvSpPr>
        <p:spPr>
          <a:xfrm>
            <a:off x="839416" y="260648"/>
            <a:ext cx="10873208" cy="759618"/>
          </a:xfrm>
        </p:spPr>
        <p:txBody>
          <a:bodyPr>
            <a:normAutofit/>
          </a:bodyPr>
          <a:lstStyle/>
          <a:p>
            <a:r>
              <a:rPr lang="en-US" sz="4800" b="1" dirty="0">
                <a:latin typeface="Arial Rounded MT Bold" panose="020F0704030504030204" pitchFamily="34" charset="0"/>
              </a:rPr>
              <a:t>Thank you!</a:t>
            </a: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9289032" cy="983138"/>
          </a:xfrm>
        </p:spPr>
        <p:txBody>
          <a:bodyPr>
            <a:normAutofit/>
          </a:bodyPr>
          <a:lstStyle/>
          <a:p>
            <a:r>
              <a:rPr lang="en-GB" b="1" dirty="0">
                <a:latin typeface="Arial Rounded MT Bold" panose="020F0704030504030204" pitchFamily="34" charset="0"/>
              </a:rPr>
              <a:t>The United Nations Convention on the Rights of the Child (UNCRC)</a:t>
            </a:r>
            <a:endParaRPr lang="en-US" b="1" dirty="0">
              <a:latin typeface="Arial Rounded MT Bold" panose="020F0704030504030204" pitchFamily="34" charset="0"/>
            </a:endParaRPr>
          </a:p>
        </p:txBody>
      </p:sp>
      <p:sp>
        <p:nvSpPr>
          <p:cNvPr id="9" name="TextBox 8"/>
          <p:cNvSpPr txBox="1"/>
          <p:nvPr/>
        </p:nvSpPr>
        <p:spPr>
          <a:xfrm>
            <a:off x="839416" y="1243786"/>
            <a:ext cx="6336704" cy="3967167"/>
          </a:xfrm>
          <a:prstGeom prst="rect">
            <a:avLst/>
          </a:prstGeom>
          <a:noFill/>
        </p:spPr>
        <p:txBody>
          <a:bodyPr wrap="square" lIns="288000" tIns="288000" rIns="288000" bIns="288000" rtlCol="0">
            <a:spAutoFit/>
          </a:bodyPr>
          <a:lstStyle/>
          <a:p>
            <a:r>
              <a:rPr lang="en-GB" sz="2000" dirty="0">
                <a:latin typeface="Arial Rounded MT Bold" panose="020F0704030504030204" pitchFamily="34" charset="0"/>
              </a:rPr>
              <a:t>‘Children have the right to say what they think should happen, when adults are making decisions that affect them, and to have their opinions taken into account’.</a:t>
            </a:r>
          </a:p>
          <a:p>
            <a:endParaRPr lang="en-GB" sz="2000" dirty="0">
              <a:latin typeface="Arial Rounded MT Bold" panose="020F0704030504030204" pitchFamily="34" charset="0"/>
            </a:endParaRPr>
          </a:p>
          <a:p>
            <a:r>
              <a:rPr lang="en-GB" sz="2000" b="1" dirty="0">
                <a:latin typeface="Arial Rounded MT Bold" panose="020F0704030504030204" pitchFamily="34" charset="0"/>
              </a:rPr>
              <a:t>Article 12: The United Nations Convention on the Rights of the Child (UNCRC)</a:t>
            </a:r>
          </a:p>
          <a:p>
            <a:r>
              <a:rPr lang="en-GB" sz="2000" b="1" dirty="0"/>
              <a:t>For information about the Children and Young People’s National Participation Standards visit:</a:t>
            </a:r>
            <a:endParaRPr lang="en-GB" sz="2000" b="1" dirty="0">
              <a:latin typeface="Arial Rounded MT Bold" panose="020F0704030504030204" pitchFamily="34" charset="0"/>
            </a:endParaRPr>
          </a:p>
          <a:p>
            <a:r>
              <a:rPr lang="en-GB" sz="2000" dirty="0">
                <a:latin typeface="Arial Rounded MT Bold" panose="020F0704030504030204" pitchFamily="34" charset="0"/>
                <a:hlinkClick r:id="rId2"/>
              </a:rPr>
              <a:t>http://www.youngwales.wales/images/ParticipationStandards_Poster_9.pdf</a:t>
            </a:r>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90052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4320480" cy="759618"/>
          </a:xfrm>
        </p:spPr>
        <p:txBody>
          <a:bodyPr>
            <a:normAutofit/>
          </a:bodyPr>
          <a:lstStyle/>
          <a:p>
            <a:r>
              <a:rPr lang="en-US" sz="4800" b="1" dirty="0">
                <a:latin typeface="Arial Rounded MT Bold" panose="020F0704030504030204" pitchFamily="34" charset="0"/>
              </a:rPr>
              <a:t>Our Aims</a:t>
            </a:r>
          </a:p>
        </p:txBody>
      </p:sp>
      <p:sp>
        <p:nvSpPr>
          <p:cNvPr id="9" name="TextBox 8"/>
          <p:cNvSpPr txBox="1"/>
          <p:nvPr/>
        </p:nvSpPr>
        <p:spPr>
          <a:xfrm>
            <a:off x="839416" y="1243786"/>
            <a:ext cx="6336704" cy="3043838"/>
          </a:xfrm>
          <a:prstGeom prst="rect">
            <a:avLst/>
          </a:prstGeom>
          <a:noFill/>
        </p:spPr>
        <p:txBody>
          <a:bodyPr wrap="square" lIns="288000" tIns="288000" rIns="288000" bIns="288000" rtlCol="0">
            <a:spAutoFit/>
          </a:bodyPr>
          <a:lstStyle/>
          <a:p>
            <a:pPr marL="342900" indent="-342900">
              <a:buFont typeface="Arial" panose="020B0604020202020204" pitchFamily="34" charset="0"/>
              <a:buChar char="•"/>
            </a:pPr>
            <a:r>
              <a:rPr lang="en-GB" sz="2000" dirty="0">
                <a:latin typeface="Arial Rounded MT Bold" panose="020F0704030504030204" pitchFamily="34" charset="0"/>
              </a:rPr>
              <a:t>To give all children the best chance to learn in excellent schools in our area.</a:t>
            </a:r>
          </a:p>
          <a:p>
            <a:pPr marL="342900" indent="-342900">
              <a:buFont typeface="Arial" panose="020B0604020202020204" pitchFamily="34" charset="0"/>
              <a:buChar char="•"/>
            </a:pPr>
            <a:r>
              <a:rPr lang="en-GB" sz="2000" dirty="0">
                <a:latin typeface="Arial Rounded MT Bold" panose="020F0704030504030204" pitchFamily="34" charset="0"/>
              </a:rPr>
              <a:t>To have safe and strong school buildings.</a:t>
            </a:r>
          </a:p>
          <a:p>
            <a:pPr marL="342900" indent="-342900">
              <a:buFont typeface="Arial" panose="020B0604020202020204" pitchFamily="34" charset="0"/>
              <a:buChar char="•"/>
            </a:pPr>
            <a:r>
              <a:rPr lang="en-GB" sz="2000" dirty="0">
                <a:latin typeface="Arial Rounded MT Bold" panose="020F0704030504030204" pitchFamily="34" charset="0"/>
              </a:rPr>
              <a:t>To make sure money for children and schools in our area is spent in a fair way.</a:t>
            </a:r>
          </a:p>
          <a:p>
            <a:pPr marL="342900" indent="-342900">
              <a:buFont typeface="Arial" panose="020B0604020202020204" pitchFamily="34" charset="0"/>
              <a:buChar char="•"/>
            </a:pPr>
            <a:r>
              <a:rPr lang="en-GB" sz="2000" dirty="0">
                <a:latin typeface="Arial Rounded MT Bold" panose="020F0704030504030204" pitchFamily="34" charset="0"/>
              </a:rPr>
              <a:t>To give everyone the opportunity to have their voice heard and listened to, in decisions that affect them.</a:t>
            </a:r>
          </a:p>
        </p:txBody>
      </p:sp>
    </p:spTree>
    <p:extLst>
      <p:ext uri="{BB962C8B-B14F-4D97-AF65-F5344CB8AC3E}">
        <p14:creationId xmlns:p14="http://schemas.microsoft.com/office/powerpoint/2010/main" val="70456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7272808" cy="759618"/>
          </a:xfrm>
        </p:spPr>
        <p:txBody>
          <a:bodyPr>
            <a:normAutofit fontScale="90000"/>
          </a:bodyPr>
          <a:lstStyle/>
          <a:p>
            <a:r>
              <a:rPr lang="en-US" sz="4800" b="1" dirty="0">
                <a:latin typeface="Arial Rounded MT Bold" panose="020F0704030504030204" pitchFamily="34" charset="0"/>
              </a:rPr>
              <a:t>Primary Schools Involved</a:t>
            </a:r>
          </a:p>
        </p:txBody>
      </p:sp>
      <p:sp>
        <p:nvSpPr>
          <p:cNvPr id="9" name="TextBox 8"/>
          <p:cNvSpPr txBox="1"/>
          <p:nvPr/>
        </p:nvSpPr>
        <p:spPr>
          <a:xfrm>
            <a:off x="1055440" y="1700808"/>
            <a:ext cx="6336704" cy="2736061"/>
          </a:xfrm>
          <a:prstGeom prst="rect">
            <a:avLst/>
          </a:prstGeom>
          <a:noFill/>
        </p:spPr>
        <p:txBody>
          <a:bodyPr wrap="square" lIns="288000" tIns="288000" rIns="288000" bIns="288000" rtlCol="0">
            <a:spAutoFit/>
          </a:bodyPr>
          <a:lstStyle/>
          <a:p>
            <a:r>
              <a:rPr lang="en-GB" sz="2800" u="sng" dirty="0">
                <a:latin typeface="Arial Rounded MT Bold" panose="020F0704030504030204" pitchFamily="34" charset="0"/>
              </a:rPr>
              <a:t>Two Primary Schools</a:t>
            </a:r>
          </a:p>
          <a:p>
            <a:pPr marL="342900" indent="-342900">
              <a:buFont typeface="Arial" panose="020B0604020202020204" pitchFamily="34" charset="0"/>
              <a:buChar char="•"/>
            </a:pPr>
            <a:r>
              <a:rPr lang="en-GB" sz="2800" dirty="0">
                <a:latin typeface="Arial Rounded MT Bold" panose="020F0704030504030204" pitchFamily="34" charset="0"/>
              </a:rPr>
              <a:t>Saltney Ferry Community Primary School</a:t>
            </a:r>
          </a:p>
          <a:p>
            <a:pPr marL="342900" indent="-342900">
              <a:buFont typeface="Arial" panose="020B0604020202020204" pitchFamily="34" charset="0"/>
              <a:buChar char="•"/>
            </a:pPr>
            <a:r>
              <a:rPr lang="en-GB" sz="2800" dirty="0">
                <a:latin typeface="Arial Rounded MT Bold" panose="020F0704030504030204" pitchFamily="34" charset="0"/>
              </a:rPr>
              <a:t>Saltney Wood Memorial Community Primary School</a:t>
            </a:r>
          </a:p>
        </p:txBody>
      </p:sp>
    </p:spTree>
    <p:extLst>
      <p:ext uri="{BB962C8B-B14F-4D97-AF65-F5344CB8AC3E}">
        <p14:creationId xmlns:p14="http://schemas.microsoft.com/office/powerpoint/2010/main" val="418139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4320480" cy="759618"/>
          </a:xfrm>
        </p:spPr>
        <p:txBody>
          <a:bodyPr>
            <a:normAutofit/>
          </a:bodyPr>
          <a:lstStyle/>
          <a:p>
            <a:r>
              <a:rPr lang="en-US" sz="4800" b="1" dirty="0">
                <a:latin typeface="Arial Rounded MT Bold" panose="020F0704030504030204" pitchFamily="34" charset="0"/>
              </a:rPr>
              <a:t>Changes</a:t>
            </a:r>
          </a:p>
        </p:txBody>
      </p:sp>
      <p:sp>
        <p:nvSpPr>
          <p:cNvPr id="9" name="TextBox 8"/>
          <p:cNvSpPr txBox="1"/>
          <p:nvPr/>
        </p:nvSpPr>
        <p:spPr>
          <a:xfrm>
            <a:off x="839416" y="1243786"/>
            <a:ext cx="6336704" cy="2736061"/>
          </a:xfrm>
          <a:prstGeom prst="rect">
            <a:avLst/>
          </a:prstGeom>
          <a:noFill/>
        </p:spPr>
        <p:txBody>
          <a:bodyPr wrap="square" lIns="288000" tIns="288000" rIns="288000" bIns="288000" rtlCol="0">
            <a:spAutoFit/>
          </a:bodyPr>
          <a:lstStyle/>
          <a:p>
            <a:r>
              <a:rPr lang="en-GB" sz="2000" dirty="0">
                <a:latin typeface="Arial Rounded MT Bold" panose="020F0704030504030204" pitchFamily="34" charset="0"/>
              </a:rPr>
              <a:t>It is not always possible for every school to stay as they are and sometimes this means the Council needs to make some important changes.</a:t>
            </a:r>
          </a:p>
          <a:p>
            <a:pPr marL="342900" indent="-342900">
              <a:buFont typeface="Arial" panose="020B0604020202020204" pitchFamily="34" charset="0"/>
              <a:buChar char="•"/>
            </a:pPr>
            <a:endParaRPr lang="en-GB" sz="2000" dirty="0">
              <a:latin typeface="Arial Rounded MT Bold" panose="020F0704030504030204" pitchFamily="34" charset="0"/>
            </a:endParaRPr>
          </a:p>
          <a:p>
            <a:r>
              <a:rPr lang="en-GB" sz="2000" dirty="0">
                <a:latin typeface="Arial Rounded MT Bold" panose="020F0704030504030204" pitchFamily="34" charset="0"/>
              </a:rPr>
              <a:t>Changes can help to give everyone the best chance to learn, in the best possible school.</a:t>
            </a:r>
          </a:p>
        </p:txBody>
      </p:sp>
    </p:spTree>
    <p:extLst>
      <p:ext uri="{BB962C8B-B14F-4D97-AF65-F5344CB8AC3E}">
        <p14:creationId xmlns:p14="http://schemas.microsoft.com/office/powerpoint/2010/main" val="36331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6336704" cy="759618"/>
          </a:xfrm>
        </p:spPr>
        <p:txBody>
          <a:bodyPr>
            <a:normAutofit/>
          </a:bodyPr>
          <a:lstStyle/>
          <a:p>
            <a:r>
              <a:rPr lang="en-US" sz="4800" b="1" dirty="0">
                <a:latin typeface="Arial Rounded MT Bold" panose="020F0704030504030204" pitchFamily="34" charset="0"/>
              </a:rPr>
              <a:t>What this means</a:t>
            </a:r>
          </a:p>
        </p:txBody>
      </p:sp>
      <p:sp>
        <p:nvSpPr>
          <p:cNvPr id="9" name="TextBox 8"/>
          <p:cNvSpPr txBox="1"/>
          <p:nvPr/>
        </p:nvSpPr>
        <p:spPr>
          <a:xfrm>
            <a:off x="839416" y="1243786"/>
            <a:ext cx="6336704" cy="3967167"/>
          </a:xfrm>
          <a:prstGeom prst="rect">
            <a:avLst/>
          </a:prstGeom>
          <a:noFill/>
        </p:spPr>
        <p:txBody>
          <a:bodyPr wrap="square" lIns="288000" tIns="288000" rIns="288000" bIns="288000" rtlCol="0">
            <a:spAutoFit/>
          </a:bodyPr>
          <a:lstStyle/>
          <a:p>
            <a:r>
              <a:rPr lang="en-GB" sz="2000" dirty="0">
                <a:latin typeface="Arial Rounded MT Bold" panose="020F0704030504030204" pitchFamily="34" charset="0"/>
              </a:rPr>
              <a:t>We have looked at a lot of things that help schools give children the best education they can.</a:t>
            </a:r>
          </a:p>
          <a:p>
            <a:endParaRPr lang="en-GB" sz="2000" dirty="0">
              <a:latin typeface="Arial Rounded MT Bold" panose="020F0704030504030204" pitchFamily="34" charset="0"/>
            </a:endParaRPr>
          </a:p>
          <a:p>
            <a:r>
              <a:rPr lang="en-GB" sz="2000" dirty="0">
                <a:latin typeface="Arial Rounded MT Bold" panose="020F0704030504030204" pitchFamily="34" charset="0"/>
              </a:rPr>
              <a:t>Things like:</a:t>
            </a:r>
          </a:p>
          <a:p>
            <a:pPr marL="342900" indent="-342900">
              <a:buFont typeface="Arial" panose="020B0604020202020204" pitchFamily="34" charset="0"/>
              <a:buChar char="•"/>
            </a:pPr>
            <a:r>
              <a:rPr lang="en-GB" sz="2000" dirty="0">
                <a:latin typeface="Arial Rounded MT Bold" panose="020F0704030504030204" pitchFamily="34" charset="0"/>
              </a:rPr>
              <a:t>How good the building is</a:t>
            </a:r>
          </a:p>
          <a:p>
            <a:pPr marL="342900" indent="-342900">
              <a:buFont typeface="Arial" panose="020B0604020202020204" pitchFamily="34" charset="0"/>
              <a:buChar char="•"/>
            </a:pPr>
            <a:r>
              <a:rPr lang="en-GB" sz="2000" dirty="0">
                <a:latin typeface="Arial Rounded MT Bold" panose="020F0704030504030204" pitchFamily="34" charset="0"/>
              </a:rPr>
              <a:t>How easy the building makes it to learn in</a:t>
            </a:r>
          </a:p>
          <a:p>
            <a:pPr marL="342900" indent="-342900">
              <a:buFont typeface="Arial" panose="020B0604020202020204" pitchFamily="34" charset="0"/>
              <a:buChar char="•"/>
            </a:pPr>
            <a:r>
              <a:rPr lang="en-GB" sz="2000" dirty="0">
                <a:latin typeface="Arial Rounded MT Bold" panose="020F0704030504030204" pitchFamily="34" charset="0"/>
              </a:rPr>
              <a:t>The number of children here </a:t>
            </a:r>
          </a:p>
          <a:p>
            <a:pPr marL="342900" indent="-342900">
              <a:buFont typeface="Arial" panose="020B0604020202020204" pitchFamily="34" charset="0"/>
              <a:buChar char="•"/>
            </a:pPr>
            <a:r>
              <a:rPr lang="en-GB" sz="2000" dirty="0">
                <a:latin typeface="Arial Rounded MT Bold" panose="020F0704030504030204" pitchFamily="34" charset="0"/>
              </a:rPr>
              <a:t>How many children we think may come here in the future</a:t>
            </a:r>
          </a:p>
          <a:p>
            <a:pPr marL="342900" indent="-342900">
              <a:buFont typeface="Arial" panose="020B0604020202020204" pitchFamily="34" charset="0"/>
              <a:buChar char="•"/>
            </a:pPr>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224801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6336704" cy="759618"/>
          </a:xfrm>
        </p:spPr>
        <p:txBody>
          <a:bodyPr>
            <a:normAutofit/>
          </a:bodyPr>
          <a:lstStyle/>
          <a:p>
            <a:r>
              <a:rPr lang="en-US" sz="4800" b="1" dirty="0">
                <a:latin typeface="Arial Rounded MT Bold" panose="020F0704030504030204" pitchFamily="34" charset="0"/>
              </a:rPr>
              <a:t>What we found</a:t>
            </a:r>
          </a:p>
        </p:txBody>
      </p:sp>
      <p:sp>
        <p:nvSpPr>
          <p:cNvPr id="9" name="TextBox 8"/>
          <p:cNvSpPr txBox="1"/>
          <p:nvPr/>
        </p:nvSpPr>
        <p:spPr>
          <a:xfrm>
            <a:off x="839416" y="1243786"/>
            <a:ext cx="6336704" cy="3659391"/>
          </a:xfrm>
          <a:prstGeom prst="rect">
            <a:avLst/>
          </a:prstGeom>
          <a:noFill/>
        </p:spPr>
        <p:txBody>
          <a:bodyPr wrap="square" lIns="288000" tIns="288000" rIns="288000" bIns="288000" rtlCol="0">
            <a:spAutoFit/>
          </a:bodyPr>
          <a:lstStyle/>
          <a:p>
            <a:pPr marL="342900" indent="-342900">
              <a:buFont typeface="Arial" panose="020B0604020202020204" pitchFamily="34" charset="0"/>
              <a:buChar char="•"/>
            </a:pPr>
            <a:r>
              <a:rPr lang="en-GB" sz="2000" dirty="0">
                <a:latin typeface="Arial Rounded MT Bold" panose="020F0704030504030204" pitchFamily="34" charset="0"/>
              </a:rPr>
              <a:t>Some school buildings are old and need a lot of work to fix them.</a:t>
            </a:r>
          </a:p>
          <a:p>
            <a:pPr marL="342900" indent="-342900">
              <a:buFont typeface="Arial" panose="020B0604020202020204" pitchFamily="34" charset="0"/>
              <a:buChar char="•"/>
            </a:pPr>
            <a:r>
              <a:rPr lang="en-GB" sz="2000" dirty="0">
                <a:latin typeface="Arial Rounded MT Bold" panose="020F0704030504030204" pitchFamily="34" charset="0"/>
              </a:rPr>
              <a:t>Some classrooms are too small or not the best shape for learning.</a:t>
            </a:r>
          </a:p>
          <a:p>
            <a:pPr marL="342900" indent="-342900">
              <a:buFont typeface="Arial" panose="020B0604020202020204" pitchFamily="34" charset="0"/>
              <a:buChar char="•"/>
            </a:pPr>
            <a:r>
              <a:rPr lang="en-GB" sz="2000" dirty="0">
                <a:latin typeface="Arial Rounded MT Bold" panose="020F0704030504030204" pitchFamily="34" charset="0"/>
              </a:rPr>
              <a:t>It costs a lot of money to keep some schools warm and running.</a:t>
            </a:r>
          </a:p>
          <a:p>
            <a:pPr marL="342900" indent="-342900">
              <a:buFont typeface="Arial" panose="020B0604020202020204" pitchFamily="34" charset="0"/>
              <a:buChar char="•"/>
            </a:pPr>
            <a:r>
              <a:rPr lang="en-GB" sz="2000" dirty="0">
                <a:latin typeface="Arial Rounded MT Bold" panose="020F0704030504030204" pitchFamily="34" charset="0"/>
              </a:rPr>
              <a:t>Some schools don’t have many children, which can make it harder to run and means there might not be as many clubs, activities or learning opportunities.</a:t>
            </a:r>
          </a:p>
        </p:txBody>
      </p:sp>
    </p:spTree>
    <p:extLst>
      <p:ext uri="{BB962C8B-B14F-4D97-AF65-F5344CB8AC3E}">
        <p14:creationId xmlns:p14="http://schemas.microsoft.com/office/powerpoint/2010/main" val="67771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6336704" cy="759618"/>
          </a:xfrm>
        </p:spPr>
        <p:txBody>
          <a:bodyPr>
            <a:normAutofit/>
          </a:bodyPr>
          <a:lstStyle/>
          <a:p>
            <a:r>
              <a:rPr lang="en-US" sz="4800" b="1" dirty="0">
                <a:latin typeface="Arial Rounded MT Bold" panose="020F0704030504030204" pitchFamily="34" charset="0"/>
              </a:rPr>
              <a:t>What we think</a:t>
            </a:r>
          </a:p>
        </p:txBody>
      </p:sp>
      <p:sp>
        <p:nvSpPr>
          <p:cNvPr id="9" name="TextBox 8"/>
          <p:cNvSpPr txBox="1"/>
          <p:nvPr/>
        </p:nvSpPr>
        <p:spPr>
          <a:xfrm>
            <a:off x="983432" y="1196752"/>
            <a:ext cx="6192688" cy="4336499"/>
          </a:xfrm>
          <a:prstGeom prst="rect">
            <a:avLst/>
          </a:prstGeom>
          <a:noFill/>
        </p:spPr>
        <p:txBody>
          <a:bodyPr wrap="square" lIns="288000" tIns="288000" rIns="288000" bIns="288000" rtlCol="0">
            <a:spAutoFit/>
          </a:bodyPr>
          <a:lstStyle/>
          <a:p>
            <a:r>
              <a:rPr lang="en-GB" sz="1600" dirty="0"/>
              <a:t>There is a plan to close Saltney Ferry and Saltney Wood Memorial schools in the future and build one brand-new school, where everyone can learn, play, and grow together in one happy place. This new school will:</a:t>
            </a:r>
          </a:p>
          <a:p>
            <a:endParaRPr lang="en-GB" sz="1600" dirty="0"/>
          </a:p>
          <a:p>
            <a:pPr marL="171450" indent="-171450">
              <a:buFont typeface="Arial" panose="020B0604020202020204" pitchFamily="34" charset="0"/>
              <a:buChar char="•"/>
            </a:pPr>
            <a:r>
              <a:rPr lang="en-GB" sz="1600" dirty="0"/>
              <a:t>Bring all the children and teachers/staff together in one happy place.</a:t>
            </a:r>
          </a:p>
          <a:p>
            <a:pPr marL="171450" indent="-171450">
              <a:buFont typeface="Arial" panose="020B0604020202020204" pitchFamily="34" charset="0"/>
              <a:buChar char="•"/>
            </a:pPr>
            <a:r>
              <a:rPr lang="en-GB" sz="1600" dirty="0"/>
              <a:t>Be a lovely, new building that’s safe and clean</a:t>
            </a:r>
          </a:p>
          <a:p>
            <a:pPr marL="171450" indent="-171450">
              <a:buFont typeface="Arial" panose="020B0604020202020204" pitchFamily="34" charset="0"/>
              <a:buChar char="•"/>
            </a:pPr>
            <a:r>
              <a:rPr lang="en-GB" sz="1600" dirty="0"/>
              <a:t>Have classrooms that are just the right size for learning and playing</a:t>
            </a:r>
          </a:p>
          <a:p>
            <a:pPr marL="171450" indent="-171450">
              <a:buFont typeface="Arial" panose="020B0604020202020204" pitchFamily="34" charset="0"/>
              <a:buChar char="•"/>
            </a:pPr>
            <a:r>
              <a:rPr lang="en-GB" sz="1600" dirty="0"/>
              <a:t>Help the planet by using less energy</a:t>
            </a:r>
          </a:p>
          <a:p>
            <a:pPr marL="171450" indent="-171450">
              <a:buFont typeface="Arial" panose="020B0604020202020204" pitchFamily="34" charset="0"/>
              <a:buChar char="•"/>
            </a:pPr>
            <a:r>
              <a:rPr lang="en-GB" sz="1600" dirty="0"/>
              <a:t>Save money so we can spend more on fun and learning</a:t>
            </a:r>
          </a:p>
          <a:p>
            <a:pPr marL="171450" indent="-171450">
              <a:buFont typeface="Arial" panose="020B0604020202020204" pitchFamily="34" charset="0"/>
              <a:buChar char="•"/>
            </a:pPr>
            <a:r>
              <a:rPr lang="en-GB" sz="1600" dirty="0"/>
              <a:t>Help teachers learn new things too</a:t>
            </a:r>
          </a:p>
          <a:p>
            <a:pPr marL="171450" indent="-171450">
              <a:buFont typeface="Arial" panose="020B0604020202020204" pitchFamily="34" charset="0"/>
              <a:buChar char="•"/>
            </a:pPr>
            <a:r>
              <a:rPr lang="en-GB" sz="1600" dirty="0"/>
              <a:t>Give you the chance to make even more friends!</a:t>
            </a:r>
          </a:p>
          <a:p>
            <a:pPr marL="342900" indent="-342900">
              <a:buFont typeface="Arial" panose="020B0604020202020204" pitchFamily="34" charset="0"/>
              <a:buChar char="•"/>
            </a:pPr>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188629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CDF1CE40-D12A-4BBA-8E29-FD301E3A737A}" vid="{E44D8D76-07A2-4151-9426-1A858C999D6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2213BA-6259-469B-8BD9-3C7F83E2B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0</TotalTime>
  <Words>1604</Words>
  <Application>Microsoft Office PowerPoint</Application>
  <PresentationFormat>Widescreen</PresentationFormat>
  <Paragraphs>155</Paragraphs>
  <Slides>26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Rounded MT Bold</vt:lpstr>
      <vt:lpstr>Times New Roman</vt:lpstr>
      <vt:lpstr>Children Friends 16x9</vt:lpstr>
      <vt:lpstr>Review of Saltney Community Primary Schools</vt:lpstr>
      <vt:lpstr>Who we are</vt:lpstr>
      <vt:lpstr>The United Nations Convention on the Rights of the Child (UNCRC)</vt:lpstr>
      <vt:lpstr>Our Aims</vt:lpstr>
      <vt:lpstr>Primary Schools Involved</vt:lpstr>
      <vt:lpstr>Changes</vt:lpstr>
      <vt:lpstr>What this means</vt:lpstr>
      <vt:lpstr>What we found</vt:lpstr>
      <vt:lpstr>What we think</vt:lpstr>
      <vt:lpstr>Where to build a new school</vt:lpstr>
      <vt:lpstr>Closing schools</vt:lpstr>
      <vt:lpstr>Effect on Pupils</vt:lpstr>
      <vt:lpstr>Difficult but Right</vt:lpstr>
      <vt:lpstr>The Proposal</vt:lpstr>
      <vt:lpstr>What needs to happen</vt:lpstr>
      <vt:lpstr>When this could happen</vt:lpstr>
      <vt:lpstr>When schools could close and open</vt:lpstr>
      <vt:lpstr>More Information</vt:lpstr>
      <vt:lpstr>Your views matter</vt:lpstr>
      <vt:lpstr>Your School &amp; Age</vt:lpstr>
      <vt:lpstr>Your Opinion</vt:lpstr>
      <vt:lpstr>Your Reasons</vt:lpstr>
      <vt:lpstr>Your Ideas</vt:lpstr>
      <vt:lpstr>Your voice</vt:lpstr>
      <vt:lpstr>What Happens Next?</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2015-08-03T09:16:04Z</dcterms:created>
  <dcterms:modified xsi:type="dcterms:W3CDTF">2025-05-30T17:21:04Z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ies>
</file>