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1" r:id="rId4"/>
  </p:sldMasterIdLst>
  <p:notesMasterIdLst>
    <p:notesMasterId r:id="rId15"/>
  </p:notesMasterIdLst>
  <p:handoutMasterIdLst>
    <p:handoutMasterId r:id="rId16"/>
  </p:handoutMasterIdLst>
  <p:sldIdLst>
    <p:sldId id="256" r:id="rId5"/>
    <p:sldId id="269" r:id="rId6"/>
    <p:sldId id="268" r:id="rId7"/>
    <p:sldId id="260" r:id="rId8"/>
    <p:sldId id="271" r:id="rId9"/>
    <p:sldId id="272" r:id="rId10"/>
    <p:sldId id="276" r:id="rId11"/>
    <p:sldId id="274" r:id="rId12"/>
    <p:sldId id="275"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41" autoAdjust="0"/>
  </p:normalViewPr>
  <p:slideViewPr>
    <p:cSldViewPr snapToGrid="0">
      <p:cViewPr varScale="1">
        <p:scale>
          <a:sx n="79" d="100"/>
          <a:sy n="79" d="100"/>
        </p:scale>
        <p:origin x="754" y="77"/>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3288" y="3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E42F3627-E378-4611-9E44-8C53F460E990}" type="presOf" srcId="{6FA86730-1CE5-4EBE-A9BA-FC19829C945A}" destId="{317AA252-427D-40A4-8C7D-92392117FEF6}" srcOrd="0" destOrd="0" presId="urn:microsoft.com/office/officeart/2018/2/layout/IconVerticalSolidList"/>
    <dgm:cxn modelId="{1C605B4C-E51E-44B8-8933-D52963ED863D}" type="presOf" srcId="{6ABE9384-859D-4C4C-B983-2B1E39A8B348}" destId="{0F75F18A-3C22-462D-9DAB-5E8D88D9A51B}" srcOrd="0" destOrd="0" presId="urn:microsoft.com/office/officeart/2018/2/layout/IconVerticalSolidList"/>
    <dgm:cxn modelId="{D0D95555-C348-4CF7-8A46-F7A2BF92D08A}" type="presOf" srcId="{53001724-5C5A-402A-B907-ECA89FAFA97F}" destId="{44164630-2F05-47D6-AD96-D9713C7C94EA}" srcOrd="0" destOrd="0" presId="urn:microsoft.com/office/officeart/2018/2/layout/IconVerticalSolidList"/>
    <dgm:cxn modelId="{25117D8B-5CE2-438F-9411-12A7FD4D7BCF}" type="presOf" srcId="{F7214975-5AC4-4CF8-9015-322498751A8A}" destId="{556AE736-B6E0-4DC7-8429-5ADFCF947C4F}"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9FB3D75A-7318-40AD-9643-F5D113BEF3EA}" type="presParOf" srcId="{44164630-2F05-47D6-AD96-D9713C7C94EA}" destId="{BBB5EE06-EDF8-41BB-B38A-75BA74195339}" srcOrd="0" destOrd="0" presId="urn:microsoft.com/office/officeart/2018/2/layout/IconVerticalSolidList"/>
    <dgm:cxn modelId="{9FE1ADA8-0652-4F08-909B-6F1F8C7865F7}" type="presParOf" srcId="{BBB5EE06-EDF8-41BB-B38A-75BA74195339}" destId="{BD3976FF-3460-411F-BC23-D0B68261F465}" srcOrd="0" destOrd="0" presId="urn:microsoft.com/office/officeart/2018/2/layout/IconVerticalSolidList"/>
    <dgm:cxn modelId="{02F1752E-8943-4CED-AB23-FD169E28320D}" type="presParOf" srcId="{BBB5EE06-EDF8-41BB-B38A-75BA74195339}" destId="{55596134-9829-4D70-890A-C69BBF81D77E}" srcOrd="1" destOrd="0" presId="urn:microsoft.com/office/officeart/2018/2/layout/IconVerticalSolidList"/>
    <dgm:cxn modelId="{B0AA3935-03A2-4CCF-A853-AB8E050001AB}" type="presParOf" srcId="{BBB5EE06-EDF8-41BB-B38A-75BA74195339}" destId="{EF52B154-BE74-4151-893E-30A55BCE1232}" srcOrd="2" destOrd="0" presId="urn:microsoft.com/office/officeart/2018/2/layout/IconVerticalSolidList"/>
    <dgm:cxn modelId="{27C9A290-584D-453B-93FD-FA35380C106B}" type="presParOf" srcId="{BBB5EE06-EDF8-41BB-B38A-75BA74195339}" destId="{317AA252-427D-40A4-8C7D-92392117FEF6}" srcOrd="3" destOrd="0" presId="urn:microsoft.com/office/officeart/2018/2/layout/IconVerticalSolidList"/>
    <dgm:cxn modelId="{78E03A4A-6EE4-4028-8A51-8793E0D3E1A8}" type="presParOf" srcId="{44164630-2F05-47D6-AD96-D9713C7C94EA}" destId="{DB828AB6-BF3C-4FBC-936A-ABF577D4A72E}" srcOrd="1" destOrd="0" presId="urn:microsoft.com/office/officeart/2018/2/layout/IconVerticalSolidList"/>
    <dgm:cxn modelId="{37B51E1B-2833-450E-AED0-0479588A1773}" type="presParOf" srcId="{44164630-2F05-47D6-AD96-D9713C7C94EA}" destId="{2862063A-01C9-45B8-BC29-0877E16269D6}" srcOrd="2" destOrd="0" presId="urn:microsoft.com/office/officeart/2018/2/layout/IconVerticalSolidList"/>
    <dgm:cxn modelId="{0568F507-FCED-4896-B7EE-3C55B05820B4}" type="presParOf" srcId="{2862063A-01C9-45B8-BC29-0877E16269D6}" destId="{5DD1A591-E379-4123-AFEF-0E0E1C78A6C8}" srcOrd="0" destOrd="0" presId="urn:microsoft.com/office/officeart/2018/2/layout/IconVerticalSolidList"/>
    <dgm:cxn modelId="{3350E533-B59F-4225-911C-3AF81C5BB096}" type="presParOf" srcId="{2862063A-01C9-45B8-BC29-0877E16269D6}" destId="{FCE68459-8AC8-4D4B-8B2A-B85347F651AB}" srcOrd="1" destOrd="0" presId="urn:microsoft.com/office/officeart/2018/2/layout/IconVerticalSolidList"/>
    <dgm:cxn modelId="{D1507AE6-EFD3-4D91-8F89-13072D5D3B99}" type="presParOf" srcId="{2862063A-01C9-45B8-BC29-0877E16269D6}" destId="{7840CE1B-2464-4289-B418-12904C5D46CE}" srcOrd="2" destOrd="0" presId="urn:microsoft.com/office/officeart/2018/2/layout/IconVerticalSolidList"/>
    <dgm:cxn modelId="{3F44C565-7FFB-4A68-99E4-AC437FE954ED}" type="presParOf" srcId="{2862063A-01C9-45B8-BC29-0877E16269D6}" destId="{0F75F18A-3C22-462D-9DAB-5E8D88D9A51B}" srcOrd="3" destOrd="0" presId="urn:microsoft.com/office/officeart/2018/2/layout/IconVerticalSolidList"/>
    <dgm:cxn modelId="{4A49B124-E089-4890-B36F-962056FA9588}" type="presParOf" srcId="{44164630-2F05-47D6-AD96-D9713C7C94EA}" destId="{AC2B0169-D740-4583-96BE-D8F87AC7FE01}" srcOrd="3" destOrd="0" presId="urn:microsoft.com/office/officeart/2018/2/layout/IconVerticalSolidList"/>
    <dgm:cxn modelId="{8CF64B13-46A8-42CA-8DD2-87241C9E1D4B}" type="presParOf" srcId="{44164630-2F05-47D6-AD96-D9713C7C94EA}" destId="{9602AFE8-70EE-42FC-9CD5-A2E6AA3E2091}" srcOrd="4" destOrd="0" presId="urn:microsoft.com/office/officeart/2018/2/layout/IconVerticalSolidList"/>
    <dgm:cxn modelId="{8CB9CD9D-905C-4263-9E48-D0A18051D03C}" type="presParOf" srcId="{9602AFE8-70EE-42FC-9CD5-A2E6AA3E2091}" destId="{B231036C-5FBE-4605-8393-F1B6359EE169}" srcOrd="0" destOrd="0" presId="urn:microsoft.com/office/officeart/2018/2/layout/IconVerticalSolidList"/>
    <dgm:cxn modelId="{82828E1A-3E6B-4878-B080-25C2C978B9AE}" type="presParOf" srcId="{9602AFE8-70EE-42FC-9CD5-A2E6AA3E2091}" destId="{A64BFE9C-AA80-43CE-8FF6-8D33BAD07C57}" srcOrd="1" destOrd="0" presId="urn:microsoft.com/office/officeart/2018/2/layout/IconVerticalSolidList"/>
    <dgm:cxn modelId="{07115384-BCC9-4BBA-9940-4283AA60CBB1}" type="presParOf" srcId="{9602AFE8-70EE-42FC-9CD5-A2E6AA3E2091}" destId="{2D725CFB-B072-491A-B436-3AD21D0542FE}" srcOrd="2" destOrd="0" presId="urn:microsoft.com/office/officeart/2018/2/layout/IconVerticalSolidList"/>
    <dgm:cxn modelId="{8EE77B3E-8046-4DAA-9D80-2E3511DF47D2}"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C278E51C-1E7B-4715-8BF4-31B839DEA668}" type="presOf" srcId="{53001724-5C5A-402A-B907-ECA89FAFA97F}" destId="{44164630-2F05-47D6-AD96-D9713C7C94EA}" srcOrd="0" destOrd="0" presId="urn:microsoft.com/office/officeart/2018/2/layout/IconVerticalSolidList"/>
    <dgm:cxn modelId="{929B611D-ADB7-45E4-812D-4E288BD2D31C}" srcId="{53001724-5C5A-402A-B907-ECA89FAFA97F}" destId="{6ABE9384-859D-4C4C-B983-2B1E39A8B348}" srcOrd="1" destOrd="0" parTransId="{4C63E530-1425-407B-8508-FAC57680DEF0}" sibTransId="{012549DD-A1CA-4571-A981-CFD78093EB20}"/>
    <dgm:cxn modelId="{ECB8CDA8-540A-4AF0-BF77-51777FB03BA0}" type="presOf" srcId="{6ABE9384-859D-4C4C-B983-2B1E39A8B348}" destId="{0F75F18A-3C22-462D-9DAB-5E8D88D9A51B}" srcOrd="0" destOrd="0" presId="urn:microsoft.com/office/officeart/2018/2/layout/IconVerticalSolidList"/>
    <dgm:cxn modelId="{2D3DFFC7-D14C-4EF4-BBE7-C4F707C53194}" type="presOf" srcId="{F7214975-5AC4-4CF8-9015-322498751A8A}" destId="{556AE736-B6E0-4DC7-8429-5ADFCF947C4F}"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CF068ED7-5027-4B01-8CD8-AC0A91F03782}" type="presOf" srcId="{6FA86730-1CE5-4EBE-A9BA-FC19829C945A}" destId="{317AA252-427D-40A4-8C7D-92392117FEF6}" srcOrd="0" destOrd="0" presId="urn:microsoft.com/office/officeart/2018/2/layout/IconVerticalSolidList"/>
    <dgm:cxn modelId="{780F6799-3ACA-4940-811D-520DDEED4D0D}" type="presParOf" srcId="{44164630-2F05-47D6-AD96-D9713C7C94EA}" destId="{BBB5EE06-EDF8-41BB-B38A-75BA74195339}" srcOrd="0" destOrd="0" presId="urn:microsoft.com/office/officeart/2018/2/layout/IconVerticalSolidList"/>
    <dgm:cxn modelId="{2F5F2C65-1665-4694-82E8-B5DD1A2DAB24}" type="presParOf" srcId="{BBB5EE06-EDF8-41BB-B38A-75BA74195339}" destId="{BD3976FF-3460-411F-BC23-D0B68261F465}" srcOrd="0" destOrd="0" presId="urn:microsoft.com/office/officeart/2018/2/layout/IconVerticalSolidList"/>
    <dgm:cxn modelId="{F9C61D2C-DF63-4D15-903B-AB875DF93C7C}" type="presParOf" srcId="{BBB5EE06-EDF8-41BB-B38A-75BA74195339}" destId="{55596134-9829-4D70-890A-C69BBF81D77E}" srcOrd="1" destOrd="0" presId="urn:microsoft.com/office/officeart/2018/2/layout/IconVerticalSolidList"/>
    <dgm:cxn modelId="{D3BF4653-547D-4C88-941F-F02E81377725}" type="presParOf" srcId="{BBB5EE06-EDF8-41BB-B38A-75BA74195339}" destId="{EF52B154-BE74-4151-893E-30A55BCE1232}" srcOrd="2" destOrd="0" presId="urn:microsoft.com/office/officeart/2018/2/layout/IconVerticalSolidList"/>
    <dgm:cxn modelId="{5CB68D58-AAE4-4B8E-AD65-D64C4AB543B3}" type="presParOf" srcId="{BBB5EE06-EDF8-41BB-B38A-75BA74195339}" destId="{317AA252-427D-40A4-8C7D-92392117FEF6}" srcOrd="3" destOrd="0" presId="urn:microsoft.com/office/officeart/2018/2/layout/IconVerticalSolidList"/>
    <dgm:cxn modelId="{0546CACF-1E74-47EC-A1D6-B5DB05E69837}" type="presParOf" srcId="{44164630-2F05-47D6-AD96-D9713C7C94EA}" destId="{DB828AB6-BF3C-4FBC-936A-ABF577D4A72E}" srcOrd="1" destOrd="0" presId="urn:microsoft.com/office/officeart/2018/2/layout/IconVerticalSolidList"/>
    <dgm:cxn modelId="{362D8147-D5A4-41DD-B5B2-4D011A8DEA3C}" type="presParOf" srcId="{44164630-2F05-47D6-AD96-D9713C7C94EA}" destId="{2862063A-01C9-45B8-BC29-0877E16269D6}" srcOrd="2" destOrd="0" presId="urn:microsoft.com/office/officeart/2018/2/layout/IconVerticalSolidList"/>
    <dgm:cxn modelId="{977823E4-538D-4C65-9BB1-1E6BE20D3A46}" type="presParOf" srcId="{2862063A-01C9-45B8-BC29-0877E16269D6}" destId="{5DD1A591-E379-4123-AFEF-0E0E1C78A6C8}" srcOrd="0" destOrd="0" presId="urn:microsoft.com/office/officeart/2018/2/layout/IconVerticalSolidList"/>
    <dgm:cxn modelId="{393A46A7-E843-49EF-A87C-E7AA088CDDB2}" type="presParOf" srcId="{2862063A-01C9-45B8-BC29-0877E16269D6}" destId="{FCE68459-8AC8-4D4B-8B2A-B85347F651AB}" srcOrd="1" destOrd="0" presId="urn:microsoft.com/office/officeart/2018/2/layout/IconVerticalSolidList"/>
    <dgm:cxn modelId="{030D5E38-46A4-4153-81F2-B9675445CA04}" type="presParOf" srcId="{2862063A-01C9-45B8-BC29-0877E16269D6}" destId="{7840CE1B-2464-4289-B418-12904C5D46CE}" srcOrd="2" destOrd="0" presId="urn:microsoft.com/office/officeart/2018/2/layout/IconVerticalSolidList"/>
    <dgm:cxn modelId="{E35D1E6B-247E-449E-86B8-2B6D884FBC01}" type="presParOf" srcId="{2862063A-01C9-45B8-BC29-0877E16269D6}" destId="{0F75F18A-3C22-462D-9DAB-5E8D88D9A51B}" srcOrd="3" destOrd="0" presId="urn:microsoft.com/office/officeart/2018/2/layout/IconVerticalSolidList"/>
    <dgm:cxn modelId="{4B1A1B32-F0C1-4D60-AE3F-B05EC1434622}" type="presParOf" srcId="{44164630-2F05-47D6-AD96-D9713C7C94EA}" destId="{AC2B0169-D740-4583-96BE-D8F87AC7FE01}" srcOrd="3" destOrd="0" presId="urn:microsoft.com/office/officeart/2018/2/layout/IconVerticalSolidList"/>
    <dgm:cxn modelId="{F63F04BA-CDAE-4055-9D12-310DA9A58413}" type="presParOf" srcId="{44164630-2F05-47D6-AD96-D9713C7C94EA}" destId="{9602AFE8-70EE-42FC-9CD5-A2E6AA3E2091}" srcOrd="4" destOrd="0" presId="urn:microsoft.com/office/officeart/2018/2/layout/IconVerticalSolidList"/>
    <dgm:cxn modelId="{7E5BAA77-C127-4F0A-B22F-682476824982}" type="presParOf" srcId="{9602AFE8-70EE-42FC-9CD5-A2E6AA3E2091}" destId="{B231036C-5FBE-4605-8393-F1B6359EE169}" srcOrd="0" destOrd="0" presId="urn:microsoft.com/office/officeart/2018/2/layout/IconVerticalSolidList"/>
    <dgm:cxn modelId="{6804D05E-6FD5-4588-8609-BE7270EF6A54}" type="presParOf" srcId="{9602AFE8-70EE-42FC-9CD5-A2E6AA3E2091}" destId="{A64BFE9C-AA80-43CE-8FF6-8D33BAD07C57}" srcOrd="1" destOrd="0" presId="urn:microsoft.com/office/officeart/2018/2/layout/IconVerticalSolidList"/>
    <dgm:cxn modelId="{90D2F8DD-8B6E-41A6-8E98-1AA043CC0C95}" type="presParOf" srcId="{9602AFE8-70EE-42FC-9CD5-A2E6AA3E2091}" destId="{2D725CFB-B072-491A-B436-3AD21D0542FE}" srcOrd="2" destOrd="0" presId="urn:microsoft.com/office/officeart/2018/2/layout/IconVerticalSolidList"/>
    <dgm:cxn modelId="{4DAFF18D-73B9-40D2-A33E-6F67C04EDAB2}"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91A7D513-47DF-4102-B274-A5F735940E50}" type="presOf" srcId="{6FA86730-1CE5-4EBE-A9BA-FC19829C945A}" destId="{317AA252-427D-40A4-8C7D-92392117FEF6}" srcOrd="0" destOrd="0" presId="urn:microsoft.com/office/officeart/2018/2/layout/IconVerticalSolidLi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AD89396-354F-4DF3-8B31-F33C1384C8B8}" type="presOf" srcId="{53001724-5C5A-402A-B907-ECA89FAFA97F}" destId="{44164630-2F05-47D6-AD96-D9713C7C94EA}" srcOrd="0" destOrd="0" presId="urn:microsoft.com/office/officeart/2018/2/layout/IconVerticalSolidList"/>
    <dgm:cxn modelId="{2E01FDC5-B371-4DEB-9DFF-4C15AA5E2C04}" type="presOf" srcId="{6ABE9384-859D-4C4C-B983-2B1E39A8B348}" destId="{0F75F18A-3C22-462D-9DAB-5E8D88D9A51B}"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782BBADE-B950-4603-BA0C-D850F36B1831}" type="presOf" srcId="{F7214975-5AC4-4CF8-9015-322498751A8A}" destId="{556AE736-B6E0-4DC7-8429-5ADFCF947C4F}" srcOrd="0" destOrd="0" presId="urn:microsoft.com/office/officeart/2018/2/layout/IconVerticalSolidList"/>
    <dgm:cxn modelId="{ED601BFF-F0A4-4D07-9351-42B2E1552D6E}" type="presParOf" srcId="{44164630-2F05-47D6-AD96-D9713C7C94EA}" destId="{BBB5EE06-EDF8-41BB-B38A-75BA74195339}" srcOrd="0" destOrd="0" presId="urn:microsoft.com/office/officeart/2018/2/layout/IconVerticalSolidList"/>
    <dgm:cxn modelId="{4F706BC3-A51D-4D4B-ABF9-25CEA7A59E06}" type="presParOf" srcId="{BBB5EE06-EDF8-41BB-B38A-75BA74195339}" destId="{BD3976FF-3460-411F-BC23-D0B68261F465}" srcOrd="0" destOrd="0" presId="urn:microsoft.com/office/officeart/2018/2/layout/IconVerticalSolidList"/>
    <dgm:cxn modelId="{0B8389C0-74C3-4D54-92AB-C50830769410}" type="presParOf" srcId="{BBB5EE06-EDF8-41BB-B38A-75BA74195339}" destId="{55596134-9829-4D70-890A-C69BBF81D77E}" srcOrd="1" destOrd="0" presId="urn:microsoft.com/office/officeart/2018/2/layout/IconVerticalSolidList"/>
    <dgm:cxn modelId="{0C32FA52-679E-454E-8F5B-F438921D824A}" type="presParOf" srcId="{BBB5EE06-EDF8-41BB-B38A-75BA74195339}" destId="{EF52B154-BE74-4151-893E-30A55BCE1232}" srcOrd="2" destOrd="0" presId="urn:microsoft.com/office/officeart/2018/2/layout/IconVerticalSolidList"/>
    <dgm:cxn modelId="{F22737AD-1081-4D78-B282-8DA798754348}" type="presParOf" srcId="{BBB5EE06-EDF8-41BB-B38A-75BA74195339}" destId="{317AA252-427D-40A4-8C7D-92392117FEF6}" srcOrd="3" destOrd="0" presId="urn:microsoft.com/office/officeart/2018/2/layout/IconVerticalSolidList"/>
    <dgm:cxn modelId="{9EEF8383-363A-4461-86A5-5616CD767668}" type="presParOf" srcId="{44164630-2F05-47D6-AD96-D9713C7C94EA}" destId="{DB828AB6-BF3C-4FBC-936A-ABF577D4A72E}" srcOrd="1" destOrd="0" presId="urn:microsoft.com/office/officeart/2018/2/layout/IconVerticalSolidList"/>
    <dgm:cxn modelId="{04AD3A3B-BF2F-4194-94C6-0A48E0CC4E6E}" type="presParOf" srcId="{44164630-2F05-47D6-AD96-D9713C7C94EA}" destId="{2862063A-01C9-45B8-BC29-0877E16269D6}" srcOrd="2" destOrd="0" presId="urn:microsoft.com/office/officeart/2018/2/layout/IconVerticalSolidList"/>
    <dgm:cxn modelId="{162CCDD1-D36D-4B41-A08A-AAC80E05BFB8}" type="presParOf" srcId="{2862063A-01C9-45B8-BC29-0877E16269D6}" destId="{5DD1A591-E379-4123-AFEF-0E0E1C78A6C8}" srcOrd="0" destOrd="0" presId="urn:microsoft.com/office/officeart/2018/2/layout/IconVerticalSolidList"/>
    <dgm:cxn modelId="{9BED9B60-9CEB-47E2-8B5D-5618097A53F7}" type="presParOf" srcId="{2862063A-01C9-45B8-BC29-0877E16269D6}" destId="{FCE68459-8AC8-4D4B-8B2A-B85347F651AB}" srcOrd="1" destOrd="0" presId="urn:microsoft.com/office/officeart/2018/2/layout/IconVerticalSolidList"/>
    <dgm:cxn modelId="{BB327B9D-57C7-4508-A212-EC3C81A8DDB6}" type="presParOf" srcId="{2862063A-01C9-45B8-BC29-0877E16269D6}" destId="{7840CE1B-2464-4289-B418-12904C5D46CE}" srcOrd="2" destOrd="0" presId="urn:microsoft.com/office/officeart/2018/2/layout/IconVerticalSolidList"/>
    <dgm:cxn modelId="{9EC204B6-5BB2-4549-B8DD-A2A3C8BCDAF2}" type="presParOf" srcId="{2862063A-01C9-45B8-BC29-0877E16269D6}" destId="{0F75F18A-3C22-462D-9DAB-5E8D88D9A51B}" srcOrd="3" destOrd="0" presId="urn:microsoft.com/office/officeart/2018/2/layout/IconVerticalSolidList"/>
    <dgm:cxn modelId="{40D437EC-0EC3-4EC7-B7EA-64D03F0DF0B0}" type="presParOf" srcId="{44164630-2F05-47D6-AD96-D9713C7C94EA}" destId="{AC2B0169-D740-4583-96BE-D8F87AC7FE01}" srcOrd="3" destOrd="0" presId="urn:microsoft.com/office/officeart/2018/2/layout/IconVerticalSolidList"/>
    <dgm:cxn modelId="{F4C55EDE-3328-4147-8DF3-606D0E7254DA}" type="presParOf" srcId="{44164630-2F05-47D6-AD96-D9713C7C94EA}" destId="{9602AFE8-70EE-42FC-9CD5-A2E6AA3E2091}" srcOrd="4" destOrd="0" presId="urn:microsoft.com/office/officeart/2018/2/layout/IconVerticalSolidList"/>
    <dgm:cxn modelId="{C77B72CF-B4DC-4CDD-A40D-02ABB4176B30}" type="presParOf" srcId="{9602AFE8-70EE-42FC-9CD5-A2E6AA3E2091}" destId="{B231036C-5FBE-4605-8393-F1B6359EE169}" srcOrd="0" destOrd="0" presId="urn:microsoft.com/office/officeart/2018/2/layout/IconVerticalSolidList"/>
    <dgm:cxn modelId="{F6197250-8E74-4D7C-9135-C3FC0F68648A}" type="presParOf" srcId="{9602AFE8-70EE-42FC-9CD5-A2E6AA3E2091}" destId="{A64BFE9C-AA80-43CE-8FF6-8D33BAD07C57}" srcOrd="1" destOrd="0" presId="urn:microsoft.com/office/officeart/2018/2/layout/IconVerticalSolidList"/>
    <dgm:cxn modelId="{457A4058-5209-4662-998A-385543DBD962}" type="presParOf" srcId="{9602AFE8-70EE-42FC-9CD5-A2E6AA3E2091}" destId="{2D725CFB-B072-491A-B436-3AD21D0542FE}" srcOrd="2" destOrd="0" presId="urn:microsoft.com/office/officeart/2018/2/layout/IconVerticalSolidList"/>
    <dgm:cxn modelId="{A069439E-AB12-4FAE-A0F5-207DECCB7A97}"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2C14CF21-3D14-4689-8A97-2382E3A14970}" type="presOf" srcId="{F7214975-5AC4-4CF8-9015-322498751A8A}" destId="{556AE736-B6E0-4DC7-8429-5ADFCF947C4F}" srcOrd="0" destOrd="0" presId="urn:microsoft.com/office/officeart/2018/2/layout/IconVerticalSolidList"/>
    <dgm:cxn modelId="{462383CA-705B-4AF4-B1CB-D8D4B052C898}"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DF8DABE1-0FF7-49BB-A653-647D809083E0}" type="presOf" srcId="{53001724-5C5A-402A-B907-ECA89FAFA97F}" destId="{44164630-2F05-47D6-AD96-D9713C7C94EA}" srcOrd="0" destOrd="0" presId="urn:microsoft.com/office/officeart/2018/2/layout/IconVerticalSolidList"/>
    <dgm:cxn modelId="{92F80AE6-0534-4C67-886A-2CE2284FF850}" type="presOf" srcId="{6ABE9384-859D-4C4C-B983-2B1E39A8B348}" destId="{0F75F18A-3C22-462D-9DAB-5E8D88D9A51B}" srcOrd="0" destOrd="0" presId="urn:microsoft.com/office/officeart/2018/2/layout/IconVerticalSolidList"/>
    <dgm:cxn modelId="{26446069-6E75-45BE-9132-F9D87A88A89F}" type="presParOf" srcId="{44164630-2F05-47D6-AD96-D9713C7C94EA}" destId="{BBB5EE06-EDF8-41BB-B38A-75BA74195339}" srcOrd="0" destOrd="0" presId="urn:microsoft.com/office/officeart/2018/2/layout/IconVerticalSolidList"/>
    <dgm:cxn modelId="{13344422-439C-40A0-AFB9-A9C51FD86D17}" type="presParOf" srcId="{BBB5EE06-EDF8-41BB-B38A-75BA74195339}" destId="{BD3976FF-3460-411F-BC23-D0B68261F465}" srcOrd="0" destOrd="0" presId="urn:microsoft.com/office/officeart/2018/2/layout/IconVerticalSolidList"/>
    <dgm:cxn modelId="{8E96DAEA-BE53-422C-ADF9-62384BB905B6}" type="presParOf" srcId="{BBB5EE06-EDF8-41BB-B38A-75BA74195339}" destId="{55596134-9829-4D70-890A-C69BBF81D77E}" srcOrd="1" destOrd="0" presId="urn:microsoft.com/office/officeart/2018/2/layout/IconVerticalSolidList"/>
    <dgm:cxn modelId="{918C692D-5E3C-49B6-975A-50D6A2858E32}" type="presParOf" srcId="{BBB5EE06-EDF8-41BB-B38A-75BA74195339}" destId="{EF52B154-BE74-4151-893E-30A55BCE1232}" srcOrd="2" destOrd="0" presId="urn:microsoft.com/office/officeart/2018/2/layout/IconVerticalSolidList"/>
    <dgm:cxn modelId="{F5F184C5-3ABC-41BC-BD84-639C8BE2ECD0}" type="presParOf" srcId="{BBB5EE06-EDF8-41BB-B38A-75BA74195339}" destId="{317AA252-427D-40A4-8C7D-92392117FEF6}" srcOrd="3" destOrd="0" presId="urn:microsoft.com/office/officeart/2018/2/layout/IconVerticalSolidList"/>
    <dgm:cxn modelId="{D9BF6380-D81B-4927-8BC4-415C9D918C06}" type="presParOf" srcId="{44164630-2F05-47D6-AD96-D9713C7C94EA}" destId="{DB828AB6-BF3C-4FBC-936A-ABF577D4A72E}" srcOrd="1" destOrd="0" presId="urn:microsoft.com/office/officeart/2018/2/layout/IconVerticalSolidList"/>
    <dgm:cxn modelId="{06637EF4-C82D-4B19-9CEB-9CDFE5D381DC}" type="presParOf" srcId="{44164630-2F05-47D6-AD96-D9713C7C94EA}" destId="{2862063A-01C9-45B8-BC29-0877E16269D6}" srcOrd="2" destOrd="0" presId="urn:microsoft.com/office/officeart/2018/2/layout/IconVerticalSolidList"/>
    <dgm:cxn modelId="{D425EEC2-011A-407D-A846-0F027C7CDEFB}" type="presParOf" srcId="{2862063A-01C9-45B8-BC29-0877E16269D6}" destId="{5DD1A591-E379-4123-AFEF-0E0E1C78A6C8}" srcOrd="0" destOrd="0" presId="urn:microsoft.com/office/officeart/2018/2/layout/IconVerticalSolidList"/>
    <dgm:cxn modelId="{69803866-D8B3-4A47-A585-40881ED4052A}" type="presParOf" srcId="{2862063A-01C9-45B8-BC29-0877E16269D6}" destId="{FCE68459-8AC8-4D4B-8B2A-B85347F651AB}" srcOrd="1" destOrd="0" presId="urn:microsoft.com/office/officeart/2018/2/layout/IconVerticalSolidList"/>
    <dgm:cxn modelId="{97CDDA56-641A-4F42-A8B1-F30F97E1CEAF}" type="presParOf" srcId="{2862063A-01C9-45B8-BC29-0877E16269D6}" destId="{7840CE1B-2464-4289-B418-12904C5D46CE}" srcOrd="2" destOrd="0" presId="urn:microsoft.com/office/officeart/2018/2/layout/IconVerticalSolidList"/>
    <dgm:cxn modelId="{6BA62F1C-757D-4B8E-8AE4-E4542B92187E}" type="presParOf" srcId="{2862063A-01C9-45B8-BC29-0877E16269D6}" destId="{0F75F18A-3C22-462D-9DAB-5E8D88D9A51B}" srcOrd="3" destOrd="0" presId="urn:microsoft.com/office/officeart/2018/2/layout/IconVerticalSolidList"/>
    <dgm:cxn modelId="{31B205A1-132E-40DC-9E7B-342A67827688}" type="presParOf" srcId="{44164630-2F05-47D6-AD96-D9713C7C94EA}" destId="{AC2B0169-D740-4583-96BE-D8F87AC7FE01}" srcOrd="3" destOrd="0" presId="urn:microsoft.com/office/officeart/2018/2/layout/IconVerticalSolidList"/>
    <dgm:cxn modelId="{EE648B75-264A-4D55-B5F7-73C239133D4D}" type="presParOf" srcId="{44164630-2F05-47D6-AD96-D9713C7C94EA}" destId="{9602AFE8-70EE-42FC-9CD5-A2E6AA3E2091}" srcOrd="4" destOrd="0" presId="urn:microsoft.com/office/officeart/2018/2/layout/IconVerticalSolidList"/>
    <dgm:cxn modelId="{C8848B0E-9EE0-4905-8BB4-E3169878A4F4}" type="presParOf" srcId="{9602AFE8-70EE-42FC-9CD5-A2E6AA3E2091}" destId="{B231036C-5FBE-4605-8393-F1B6359EE169}" srcOrd="0" destOrd="0" presId="urn:microsoft.com/office/officeart/2018/2/layout/IconVerticalSolidList"/>
    <dgm:cxn modelId="{E8BA5EEB-3D60-4AA1-AEA1-ED30E41D023C}" type="presParOf" srcId="{9602AFE8-70EE-42FC-9CD5-A2E6AA3E2091}" destId="{A64BFE9C-AA80-43CE-8FF6-8D33BAD07C57}" srcOrd="1" destOrd="0" presId="urn:microsoft.com/office/officeart/2018/2/layout/IconVerticalSolidList"/>
    <dgm:cxn modelId="{BFDE9576-8946-4FA2-BAEA-D5B4913DA454}" type="presParOf" srcId="{9602AFE8-70EE-42FC-9CD5-A2E6AA3E2091}" destId="{2D725CFB-B072-491A-B436-3AD21D0542FE}" srcOrd="2" destOrd="0" presId="urn:microsoft.com/office/officeart/2018/2/layout/IconVerticalSolidList"/>
    <dgm:cxn modelId="{94C58C12-9602-4C90-BC77-F5FE625E6BF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16"/>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53159" y="114136"/>
          <a:ext cx="278472" cy="2784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584791" y="216"/>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Consultation</a:t>
          </a:r>
        </a:p>
      </dsp:txBody>
      <dsp:txXfrm>
        <a:off x="584791" y="216"/>
        <a:ext cx="1631825" cy="506313"/>
      </dsp:txXfrm>
    </dsp:sp>
    <dsp:sp modelId="{5DD1A591-E379-4123-AFEF-0E0E1C78A6C8}">
      <dsp:nvSpPr>
        <dsp:cNvPr id="0" name=""/>
        <dsp:cNvSpPr/>
      </dsp:nvSpPr>
      <dsp:spPr>
        <a:xfrm>
          <a:off x="0" y="633107"/>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53159" y="747028"/>
          <a:ext cx="278472" cy="2784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584791" y="633107"/>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Consideration</a:t>
          </a:r>
        </a:p>
      </dsp:txBody>
      <dsp:txXfrm>
        <a:off x="584791" y="633107"/>
        <a:ext cx="1631825" cy="506313"/>
      </dsp:txXfrm>
    </dsp:sp>
    <dsp:sp modelId="{B231036C-5FBE-4605-8393-F1B6359EE169}">
      <dsp:nvSpPr>
        <dsp:cNvPr id="0" name=""/>
        <dsp:cNvSpPr/>
      </dsp:nvSpPr>
      <dsp:spPr>
        <a:xfrm>
          <a:off x="0" y="1265999"/>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53159" y="1379919"/>
          <a:ext cx="278472" cy="2784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584791" y="1265999"/>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Planning</a:t>
          </a:r>
        </a:p>
      </dsp:txBody>
      <dsp:txXfrm>
        <a:off x="584791" y="1265999"/>
        <a:ext cx="1631825" cy="506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Consultation</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Consideration</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Planning</a:t>
          </a:r>
        </a:p>
      </dsp:txBody>
      <dsp:txXfrm>
        <a:off x="779335" y="1687162"/>
        <a:ext cx="1414987" cy="674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Consultation</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Consideration</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Planning</a:t>
          </a:r>
        </a:p>
      </dsp:txBody>
      <dsp:txXfrm>
        <a:off x="779335" y="1687162"/>
        <a:ext cx="1414987" cy="6747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03FB87-790C-4850-A90C-12C5FF4B94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8127921-F9C4-44F3-AC5F-130B6A406C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E59275-AFE1-4999-B78A-D0D76B9F2B0B}" type="datetimeFigureOut">
              <a:rPr lang="en-US" smtClean="0"/>
              <a:t>5/30/2025</a:t>
            </a:fld>
            <a:endParaRPr lang="en-US" dirty="0"/>
          </a:p>
        </p:txBody>
      </p:sp>
      <p:sp>
        <p:nvSpPr>
          <p:cNvPr id="4" name="Footer Placeholder 3">
            <a:extLst>
              <a:ext uri="{FF2B5EF4-FFF2-40B4-BE49-F238E27FC236}">
                <a16:creationId xmlns:a16="http://schemas.microsoft.com/office/drawing/2014/main" id="{4765E047-F1CB-4066-A459-9EDC95F2E6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8A77EF5-5277-4BAF-8BB4-2E02103988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668C69-0C3E-40A2-B4A0-B2C8B71D8E3A}" type="slidenum">
              <a:rPr lang="en-US" smtClean="0"/>
              <a:t>‹#›</a:t>
            </a:fld>
            <a:endParaRPr lang="en-US" dirty="0"/>
          </a:p>
        </p:txBody>
      </p:sp>
    </p:spTree>
    <p:extLst>
      <p:ext uri="{BB962C8B-B14F-4D97-AF65-F5344CB8AC3E}">
        <p14:creationId xmlns:p14="http://schemas.microsoft.com/office/powerpoint/2010/main" val="2051586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EADD7A-FE61-48EE-BE0E-8546E5401374}" type="datetimeFigureOut">
              <a:rPr lang="en-US" smtClean="0"/>
              <a:t>5/30/2025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000EEB-8338-48D7-8EE8-EE0082EF7602}" type="slidenum">
              <a:rPr lang="en-US" smtClean="0"/>
              <a:t>‹#›</a:t>
            </a:fld>
            <a:endParaRPr lang="en-US" dirty="0"/>
          </a:p>
        </p:txBody>
      </p:sp>
    </p:spTree>
    <p:extLst>
      <p:ext uri="{BB962C8B-B14F-4D97-AF65-F5344CB8AC3E}">
        <p14:creationId xmlns:p14="http://schemas.microsoft.com/office/powerpoint/2010/main" val="3767770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1</a:t>
            </a:fld>
            <a:endParaRPr lang="en-US" dirty="0"/>
          </a:p>
        </p:txBody>
      </p:sp>
    </p:spTree>
    <p:extLst>
      <p:ext uri="{BB962C8B-B14F-4D97-AF65-F5344CB8AC3E}">
        <p14:creationId xmlns:p14="http://schemas.microsoft.com/office/powerpoint/2010/main" val="400533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10</a:t>
            </a:fld>
            <a:endParaRPr lang="en-US" dirty="0"/>
          </a:p>
        </p:txBody>
      </p:sp>
    </p:spTree>
    <p:extLst>
      <p:ext uri="{BB962C8B-B14F-4D97-AF65-F5344CB8AC3E}">
        <p14:creationId xmlns:p14="http://schemas.microsoft.com/office/powerpoint/2010/main" val="3672966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2</a:t>
            </a:fld>
            <a:endParaRPr lang="en-US" dirty="0"/>
          </a:p>
        </p:txBody>
      </p:sp>
    </p:spTree>
    <p:extLst>
      <p:ext uri="{BB962C8B-B14F-4D97-AF65-F5344CB8AC3E}">
        <p14:creationId xmlns:p14="http://schemas.microsoft.com/office/powerpoint/2010/main" val="3614338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3</a:t>
            </a:fld>
            <a:endParaRPr lang="en-US" dirty="0"/>
          </a:p>
        </p:txBody>
      </p:sp>
    </p:spTree>
    <p:extLst>
      <p:ext uri="{BB962C8B-B14F-4D97-AF65-F5344CB8AC3E}">
        <p14:creationId xmlns:p14="http://schemas.microsoft.com/office/powerpoint/2010/main" val="224970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4</a:t>
            </a:fld>
            <a:endParaRPr lang="en-US" dirty="0"/>
          </a:p>
        </p:txBody>
      </p:sp>
    </p:spTree>
    <p:extLst>
      <p:ext uri="{BB962C8B-B14F-4D97-AF65-F5344CB8AC3E}">
        <p14:creationId xmlns:p14="http://schemas.microsoft.com/office/powerpoint/2010/main" val="185016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5</a:t>
            </a:fld>
            <a:endParaRPr lang="en-US" dirty="0"/>
          </a:p>
        </p:txBody>
      </p:sp>
    </p:spTree>
    <p:extLst>
      <p:ext uri="{BB962C8B-B14F-4D97-AF65-F5344CB8AC3E}">
        <p14:creationId xmlns:p14="http://schemas.microsoft.com/office/powerpoint/2010/main" val="272887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6</a:t>
            </a:fld>
            <a:endParaRPr lang="en-US" dirty="0"/>
          </a:p>
        </p:txBody>
      </p:sp>
    </p:spTree>
    <p:extLst>
      <p:ext uri="{BB962C8B-B14F-4D97-AF65-F5344CB8AC3E}">
        <p14:creationId xmlns:p14="http://schemas.microsoft.com/office/powerpoint/2010/main" val="2142489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7</a:t>
            </a:fld>
            <a:endParaRPr lang="en-US" dirty="0"/>
          </a:p>
        </p:txBody>
      </p:sp>
    </p:spTree>
    <p:extLst>
      <p:ext uri="{BB962C8B-B14F-4D97-AF65-F5344CB8AC3E}">
        <p14:creationId xmlns:p14="http://schemas.microsoft.com/office/powerpoint/2010/main" val="1256673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8</a:t>
            </a:fld>
            <a:endParaRPr lang="en-US" dirty="0"/>
          </a:p>
        </p:txBody>
      </p:sp>
    </p:spTree>
    <p:extLst>
      <p:ext uri="{BB962C8B-B14F-4D97-AF65-F5344CB8AC3E}">
        <p14:creationId xmlns:p14="http://schemas.microsoft.com/office/powerpoint/2010/main" val="3826554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9</a:t>
            </a:fld>
            <a:endParaRPr lang="en-US" dirty="0"/>
          </a:p>
        </p:txBody>
      </p:sp>
    </p:spTree>
    <p:extLst>
      <p:ext uri="{BB962C8B-B14F-4D97-AF65-F5344CB8AC3E}">
        <p14:creationId xmlns:p14="http://schemas.microsoft.com/office/powerpoint/2010/main" val="153721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3752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7877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1406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83503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0158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06777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58946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04074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0207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4065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1213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0658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3289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612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9815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2298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2102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smtClean="0"/>
              <a:t>5/30/2025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416367668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jpeg"/><Relationship Id="rId7"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hyperlink" Target="https://www.flintshire.gov.uk/en/Resident/Schools/School-Modernisation-Related/Proposal-To-Reorganise-Saltney-Ferry-C.P-And-Saltney-Wood-Memorial-C.P.aspx" TargetMode="External"/><Relationship Id="rId4" Type="http://schemas.openxmlformats.org/officeDocument/2006/relationships/hyperlink" Target="https://www.smartsurvey.co.uk/s/saltneyprimaryreorganisation/" TargetMode="External"/><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s://www.flintshire.gov.uk/en/Resident/Schools/School-Modernisation-Related/Proposal-To-Reorganise-Saltney-Ferry-C.P-And-Saltney-Wood-Memorial-C.P.aspx" TargetMode="External"/><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2.xml"/><Relationship Id="rId5" Type="http://schemas.openxmlformats.org/officeDocument/2006/relationships/image" Target="../media/image3.png"/><Relationship Id="rId10" Type="http://schemas.openxmlformats.org/officeDocument/2006/relationships/diagramQuickStyle" Target="../diagrams/quickStyle2.xml"/><Relationship Id="rId4" Type="http://schemas.openxmlformats.org/officeDocument/2006/relationships/image" Target="../media/image2.png"/><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4.sv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4.xml"/><Relationship Id="rId5" Type="http://schemas.openxmlformats.org/officeDocument/2006/relationships/image" Target="../media/image3.png"/><Relationship Id="rId10" Type="http://schemas.openxmlformats.org/officeDocument/2006/relationships/diagramQuickStyle" Target="../diagrams/quickStyle4.xml"/><Relationship Id="rId4" Type="http://schemas.openxmlformats.org/officeDocument/2006/relationships/image" Target="../media/image2.png"/><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6306" y="4280670"/>
            <a:ext cx="3639131" cy="2229801"/>
          </a:xfrm>
          <a:prstGeom prst="rect">
            <a:avLst/>
          </a:prstGeom>
          <a:ln>
            <a:noFill/>
          </a:ln>
        </p:spPr>
      </p:pic>
      <p:sp>
        <p:nvSpPr>
          <p:cNvPr id="2" name="Title 1">
            <a:extLst>
              <a:ext uri="{FF2B5EF4-FFF2-40B4-BE49-F238E27FC236}">
                <a16:creationId xmlns:a16="http://schemas.microsoft.com/office/drawing/2014/main" id="{3D30D32A-359B-41BB-9746-2CF3A21EEFFC}"/>
              </a:ext>
            </a:extLst>
          </p:cNvPr>
          <p:cNvSpPr>
            <a:spLocks noGrp="1"/>
          </p:cNvSpPr>
          <p:nvPr>
            <p:ph type="ctrTitle"/>
          </p:nvPr>
        </p:nvSpPr>
        <p:spPr>
          <a:xfrm>
            <a:off x="1154955" y="951089"/>
            <a:ext cx="8825658" cy="3329581"/>
          </a:xfrm>
        </p:spPr>
        <p:txBody>
          <a:bodyPr>
            <a:normAutofit fontScale="90000"/>
          </a:bodyPr>
          <a:lstStyle/>
          <a:p>
            <a:pPr>
              <a:lnSpc>
                <a:spcPct val="107000"/>
              </a:lnSpc>
              <a:spcAft>
                <a:spcPts val="800"/>
              </a:spcAft>
            </a:pPr>
            <a:r>
              <a:rPr lang="en-US" sz="2400" b="1" dirty="0">
                <a:effectLst/>
                <a:latin typeface="Arial" panose="020B0604020202020204" pitchFamily="34" charset="0"/>
                <a:ea typeface="Trebuchet MS" panose="020B0603020202020204" pitchFamily="34" charset="0"/>
                <a:cs typeface="Times New Roman" panose="02020603050405020304" pitchFamily="18" charset="0"/>
              </a:rPr>
              <a:t>Consultation to </a:t>
            </a:r>
            <a:r>
              <a:rPr lang="en-US" sz="2400" b="1" dirty="0" err="1">
                <a:effectLst/>
                <a:latin typeface="Arial" panose="020B0604020202020204" pitchFamily="34" charset="0"/>
                <a:ea typeface="Trebuchet MS" panose="020B0603020202020204" pitchFamily="34" charset="0"/>
                <a:cs typeface="Times New Roman" panose="02020603050405020304" pitchFamily="18" charset="0"/>
              </a:rPr>
              <a:t>Reorganise</a:t>
            </a:r>
            <a:r>
              <a:rPr lang="en-US" sz="2400" b="1" dirty="0">
                <a:effectLst/>
                <a:latin typeface="Arial" panose="020B0604020202020204" pitchFamily="34" charset="0"/>
                <a:ea typeface="Trebuchet MS" panose="020B0603020202020204" pitchFamily="34" charset="0"/>
                <a:cs typeface="Times New Roman" panose="02020603050405020304" pitchFamily="18" charset="0"/>
              </a:rPr>
              <a:t> Saltney Ferry C.P and Saltney Wood Memorial C.P</a:t>
            </a:r>
            <a:br>
              <a:rPr lang="en-GB" sz="2400" dirty="0">
                <a:effectLst/>
                <a:latin typeface="Trebuchet MS" panose="020B0603020202020204" pitchFamily="34" charset="0"/>
                <a:ea typeface="Trebuchet MS" panose="020B0603020202020204" pitchFamily="34" charset="0"/>
                <a:cs typeface="Times New Roman" panose="02020603050405020304" pitchFamily="18" charset="0"/>
              </a:rPr>
            </a:br>
            <a:br>
              <a:rPr lang="en-GB" sz="2400" dirty="0">
                <a:effectLst/>
                <a:latin typeface="Trebuchet MS" panose="020B0603020202020204" pitchFamily="34" charset="0"/>
                <a:ea typeface="Trebuchet MS" panose="020B0603020202020204" pitchFamily="34" charset="0"/>
                <a:cs typeface="Times New Roman" panose="02020603050405020304" pitchFamily="18" charset="0"/>
              </a:rPr>
            </a:br>
            <a:r>
              <a:rPr lang="en-US" sz="2400" b="1" dirty="0">
                <a:effectLst/>
                <a:latin typeface="Arial" panose="020B0604020202020204" pitchFamily="34" charset="0"/>
                <a:ea typeface="Trebuchet MS" panose="020B0603020202020204" pitchFamily="34" charset="0"/>
                <a:cs typeface="Times New Roman" panose="02020603050405020304" pitchFamily="18" charset="0"/>
              </a:rPr>
              <a:t>Closing Saltney Ferry C.P and Saltney Wood Memorial C.P and opening a new maintained community primary school operating on the current two sites whilst a new building is approved and constructed.</a:t>
            </a:r>
            <a:br>
              <a:rPr lang="en-GB" sz="2400" dirty="0">
                <a:effectLst/>
                <a:latin typeface="Trebuchet MS" panose="020B0603020202020204" pitchFamily="34" charset="0"/>
                <a:ea typeface="Trebuchet MS" panose="020B0603020202020204" pitchFamily="34" charset="0"/>
                <a:cs typeface="Times New Roman" panose="02020603050405020304" pitchFamily="18" charset="0"/>
              </a:rPr>
            </a:br>
            <a:br>
              <a:rPr lang="en-US" sz="3200" b="1" u="sng" dirty="0">
                <a:latin typeface="Arial Rounded MT Bold" panose="020F0704030504030204" pitchFamily="34" charset="0"/>
              </a:rPr>
            </a:br>
            <a:endParaRPr lang="ru-RU" sz="3200" dirty="0"/>
          </a:p>
        </p:txBody>
      </p:sp>
      <p:sp>
        <p:nvSpPr>
          <p:cNvPr id="3" name="Subtitle 2">
            <a:extLst>
              <a:ext uri="{FF2B5EF4-FFF2-40B4-BE49-F238E27FC236}">
                <a16:creationId xmlns:a16="http://schemas.microsoft.com/office/drawing/2014/main" id="{B4CA222A-88BC-48F4-9AE8-2115B7D1E6DC}"/>
              </a:ext>
            </a:extLst>
          </p:cNvPr>
          <p:cNvSpPr>
            <a:spLocks noGrp="1"/>
          </p:cNvSpPr>
          <p:nvPr>
            <p:ph type="subTitle" idx="1"/>
          </p:nvPr>
        </p:nvSpPr>
        <p:spPr/>
        <p:txBody>
          <a:bodyPr>
            <a:normAutofit/>
          </a:bodyPr>
          <a:lstStyle/>
          <a:p>
            <a:r>
              <a:rPr lang="en-US" dirty="0"/>
              <a:t>Quick read/YOUNG PEOPLE DOCUMENT</a:t>
            </a:r>
          </a:p>
        </p:txBody>
      </p:sp>
    </p:spTree>
    <p:extLst>
      <p:ext uri="{BB962C8B-B14F-4D97-AF65-F5344CB8AC3E}">
        <p14:creationId xmlns:p14="http://schemas.microsoft.com/office/powerpoint/2010/main" val="193000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70C361B-D32E-42E0-A41E-86C3D9AC886F}"/>
              </a:ext>
            </a:extLst>
          </p:cNvPr>
          <p:cNvSpPr>
            <a:spLocks noGrp="1"/>
          </p:cNvSpPr>
          <p:nvPr>
            <p:ph type="ctrTitle"/>
          </p:nvPr>
        </p:nvSpPr>
        <p:spPr>
          <a:xfrm>
            <a:off x="198352" y="-118404"/>
            <a:ext cx="8825658" cy="957775"/>
          </a:xfrm>
        </p:spPr>
        <p:txBody>
          <a:bodyPr>
            <a:noAutofit/>
          </a:bodyPr>
          <a:lstStyle/>
          <a:p>
            <a:r>
              <a:rPr lang="en-US" sz="3600" dirty="0"/>
              <a:t>Tell us what you think</a:t>
            </a:r>
            <a:endParaRPr lang="ru-RU" sz="3600" dirty="0"/>
          </a:p>
        </p:txBody>
      </p:sp>
      <p:sp>
        <p:nvSpPr>
          <p:cNvPr id="57" name="Rectangle 56">
            <a:extLst>
              <a:ext uri="{FF2B5EF4-FFF2-40B4-BE49-F238E27FC236}">
                <a16:creationId xmlns:a16="http://schemas.microsoft.com/office/drawing/2014/main" id="{318E9D62-7BA3-4D5E-8915-0D0E8661E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 name="Title 11">
            <a:extLst>
              <a:ext uri="{FF2B5EF4-FFF2-40B4-BE49-F238E27FC236}">
                <a16:creationId xmlns:a16="http://schemas.microsoft.com/office/drawing/2014/main" id="{970C361B-D32E-42E0-A41E-86C3D9AC886F}"/>
              </a:ext>
            </a:extLst>
          </p:cNvPr>
          <p:cNvSpPr txBox="1">
            <a:spLocks/>
          </p:cNvSpPr>
          <p:nvPr/>
        </p:nvSpPr>
        <p:spPr>
          <a:xfrm>
            <a:off x="0" y="5900225"/>
            <a:ext cx="8825658" cy="95777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1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274102" y="826485"/>
            <a:ext cx="4669437" cy="4383604"/>
          </a:xfrm>
          <a:prstGeom prst="rect">
            <a:avLst/>
          </a:prstGeom>
        </p:spPr>
        <p:txBody>
          <a:bodyPr vert="horz" lIns="91440" tIns="45720" rIns="91440" bIns="45720" rtlCol="0" anchor="t">
            <a:normAutofit fontScale="92500"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en-US" sz="1900" dirty="0"/>
              <a:t>We really want to know what you think of the proposal</a:t>
            </a:r>
          </a:p>
          <a:p>
            <a:endParaRPr lang="en-US" sz="1900" dirty="0"/>
          </a:p>
          <a:p>
            <a:r>
              <a:rPr lang="en-US" sz="1900" dirty="0"/>
              <a:t>You can let us know through a number of ways. </a:t>
            </a:r>
            <a:r>
              <a:rPr lang="en-US" sz="2400" dirty="0">
                <a:sym typeface="Wingdings" panose="05000000000000000000" pitchFamily="2" charset="2"/>
              </a:rPr>
              <a:t></a:t>
            </a:r>
            <a:endParaRPr lang="en-US" sz="2400" dirty="0"/>
          </a:p>
          <a:p>
            <a:endParaRPr lang="en-US" sz="1900" dirty="0"/>
          </a:p>
          <a:p>
            <a:r>
              <a:rPr lang="en-US" sz="1900" dirty="0"/>
              <a:t>If you would like a paper copy of this document or further information please contact us at</a:t>
            </a:r>
          </a:p>
          <a:p>
            <a:endParaRPr lang="en-US" sz="1900" dirty="0"/>
          </a:p>
          <a:p>
            <a:r>
              <a:rPr lang="en-GB" sz="2000" u="sng" dirty="0"/>
              <a:t>saltneyconsultations@flintshire.gov.uk</a:t>
            </a:r>
          </a:p>
          <a:p>
            <a:endParaRPr lang="en-US" sz="1900" dirty="0"/>
          </a:p>
          <a:p>
            <a:r>
              <a:rPr lang="en-US" sz="1900" dirty="0"/>
              <a:t>or call</a:t>
            </a:r>
          </a:p>
          <a:p>
            <a:endParaRPr lang="en-US" sz="1900" dirty="0"/>
          </a:p>
          <a:p>
            <a:r>
              <a:rPr lang="en-US" sz="1900" dirty="0"/>
              <a:t>01352 704018/704014</a:t>
            </a:r>
          </a:p>
          <a:p>
            <a:endParaRPr lang="en-US" sz="1900" dirty="0"/>
          </a:p>
        </p:txBody>
      </p:sp>
      <p:sp>
        <p:nvSpPr>
          <p:cNvPr id="9" name="Title 1">
            <a:extLst>
              <a:ext uri="{FF2B5EF4-FFF2-40B4-BE49-F238E27FC236}">
                <a16:creationId xmlns:a16="http://schemas.microsoft.com/office/drawing/2014/main" id="{CC4174D3-6B10-409E-9110-EEBEAA7E38C0}"/>
              </a:ext>
            </a:extLst>
          </p:cNvPr>
          <p:cNvSpPr txBox="1">
            <a:spLocks/>
          </p:cNvSpPr>
          <p:nvPr/>
        </p:nvSpPr>
        <p:spPr>
          <a:xfrm>
            <a:off x="5499527" y="826485"/>
            <a:ext cx="6089499" cy="5771263"/>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en-US" sz="1900" dirty="0">
                <a:solidFill>
                  <a:schemeClr val="bg1"/>
                </a:solidFill>
                <a:sym typeface="Wingdings" panose="05000000000000000000" pitchFamily="2" charset="2"/>
              </a:rPr>
              <a:t></a:t>
            </a:r>
            <a:r>
              <a:rPr lang="en-US" sz="1900" dirty="0">
                <a:solidFill>
                  <a:schemeClr val="bg1"/>
                </a:solidFill>
              </a:rPr>
              <a:t> </a:t>
            </a:r>
            <a:r>
              <a:rPr lang="en-US" sz="1900" b="1" dirty="0"/>
              <a:t>Online</a:t>
            </a:r>
          </a:p>
          <a:p>
            <a:r>
              <a:rPr lang="en-US" sz="1900" dirty="0"/>
              <a:t>Using the link to survey</a:t>
            </a:r>
          </a:p>
          <a:p>
            <a:r>
              <a:rPr lang="en-US" sz="1800" u="sng" dirty="0">
                <a:hlinkClick r:id="rId4"/>
              </a:rPr>
              <a:t>https://www.smartsurvey.co.uk/s/saltneyprimaryreorganisation/</a:t>
            </a:r>
            <a:endParaRPr lang="en-US" sz="1800" u="sng" dirty="0"/>
          </a:p>
          <a:p>
            <a:endParaRPr lang="en-US" sz="1900" dirty="0"/>
          </a:p>
          <a:p>
            <a:endParaRPr lang="en-US" sz="1900" dirty="0">
              <a:solidFill>
                <a:schemeClr val="bg1"/>
              </a:solidFill>
            </a:endParaRPr>
          </a:p>
          <a:p>
            <a:r>
              <a:rPr lang="en-US" sz="1800" b="1" dirty="0"/>
              <a:t>     QR Code </a:t>
            </a:r>
          </a:p>
          <a:p>
            <a:r>
              <a:rPr lang="en-US" sz="1800" dirty="0"/>
              <a:t>	</a:t>
            </a:r>
            <a:endParaRPr lang="en-GB" sz="1800" dirty="0"/>
          </a:p>
          <a:p>
            <a:r>
              <a:rPr lang="en-GB" sz="1800" dirty="0"/>
              <a:t>You can respond to the survey online by </a:t>
            </a:r>
          </a:p>
          <a:p>
            <a:r>
              <a:rPr lang="en-GB" sz="1800" dirty="0"/>
              <a:t>scanning the QR code</a:t>
            </a:r>
          </a:p>
          <a:p>
            <a:endParaRPr lang="en-US" sz="1800" dirty="0"/>
          </a:p>
          <a:p>
            <a:endParaRPr lang="en-US" sz="1900" dirty="0">
              <a:solidFill>
                <a:schemeClr val="bg1"/>
              </a:solidFill>
            </a:endParaRPr>
          </a:p>
          <a:p>
            <a:r>
              <a:rPr lang="en-US" sz="1900" b="1" dirty="0">
                <a:solidFill>
                  <a:schemeClr val="bg1"/>
                </a:solidFill>
                <a:sym typeface="Wingdings" panose="05000000000000000000" pitchFamily="2" charset="2"/>
              </a:rPr>
              <a:t> </a:t>
            </a:r>
            <a:r>
              <a:rPr lang="en-US" sz="1900" b="1" dirty="0"/>
              <a:t>Paper</a:t>
            </a:r>
          </a:p>
          <a:p>
            <a:r>
              <a:rPr lang="en-GB" sz="1800" dirty="0"/>
              <a:t>You can respond in writing to:</a:t>
            </a:r>
          </a:p>
          <a:p>
            <a:endParaRPr lang="en-GB" sz="1800" dirty="0"/>
          </a:p>
          <a:p>
            <a:r>
              <a:rPr lang="en-GB" sz="1800" dirty="0"/>
              <a:t>School Modernisation Team, Ty </a:t>
            </a:r>
            <a:r>
              <a:rPr lang="en-GB" sz="1800" dirty="0" err="1"/>
              <a:t>Dewi</a:t>
            </a:r>
            <a:r>
              <a:rPr lang="en-GB" sz="1800" dirty="0"/>
              <a:t> </a:t>
            </a:r>
            <a:r>
              <a:rPr lang="en-GB" sz="1800" dirty="0" err="1"/>
              <a:t>Sant</a:t>
            </a:r>
            <a:r>
              <a:rPr lang="en-GB" sz="1800" dirty="0"/>
              <a:t>, St David’s Park, </a:t>
            </a:r>
            <a:r>
              <a:rPr lang="en-GB" sz="1800" dirty="0" err="1"/>
              <a:t>Ewloe</a:t>
            </a:r>
            <a:r>
              <a:rPr lang="en-GB" sz="1800" dirty="0"/>
              <a:t>, Flintshire, CH5 3TX</a:t>
            </a:r>
          </a:p>
          <a:p>
            <a:endParaRPr lang="en-GB" sz="1800" dirty="0"/>
          </a:p>
          <a:p>
            <a:r>
              <a:rPr lang="en-GB" sz="1800" dirty="0"/>
              <a:t>Further information can be found at </a:t>
            </a:r>
          </a:p>
          <a:p>
            <a:endParaRPr lang="en-GB" sz="1300" dirty="0"/>
          </a:p>
          <a:p>
            <a:r>
              <a:rPr lang="en-GB" sz="1300" dirty="0">
                <a:hlinkClick r:id="rId5"/>
              </a:rPr>
              <a:t>https://www.flintshire.gov.uk/en/Resident/Schools/School-Modernisation-Related/Proposal-To-Reorganise-Saltney-Ferry-C.P-And-Saltney-Wood-Memorial-C.P.aspx</a:t>
            </a:r>
            <a:endParaRPr lang="en-GB" sz="1300" dirty="0"/>
          </a:p>
          <a:p>
            <a:endParaRPr lang="en-GB" sz="1800" dirty="0"/>
          </a:p>
          <a:p>
            <a:r>
              <a:rPr lang="en-US" sz="1800" dirty="0"/>
              <a:t>Thank You!</a:t>
            </a:r>
            <a:endParaRPr lang="ru-RU" sz="1800" dirty="0"/>
          </a:p>
          <a:p>
            <a:r>
              <a:rPr lang="en-US" sz="1800" dirty="0"/>
              <a:t>	</a:t>
            </a:r>
          </a:p>
        </p:txBody>
      </p:sp>
      <p:sp>
        <p:nvSpPr>
          <p:cNvPr id="13" name="Title 1">
            <a:extLst>
              <a:ext uri="{FF2B5EF4-FFF2-40B4-BE49-F238E27FC236}">
                <a16:creationId xmlns:a16="http://schemas.microsoft.com/office/drawing/2014/main" id="{CC4174D3-6B10-409E-9110-EEBEAA7E38C0}"/>
              </a:ext>
            </a:extLst>
          </p:cNvPr>
          <p:cNvSpPr txBox="1">
            <a:spLocks/>
          </p:cNvSpPr>
          <p:nvPr/>
        </p:nvSpPr>
        <p:spPr>
          <a:xfrm>
            <a:off x="198352" y="5341389"/>
            <a:ext cx="4717330" cy="957811"/>
          </a:xfrm>
          <a:prstGeom prst="rect">
            <a:avLst/>
          </a:prstGeom>
          <a:solidFill>
            <a:schemeClr val="accent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dirty="0">
                <a:solidFill>
                  <a:schemeClr val="bg1"/>
                </a:solidFill>
              </a:rPr>
              <a:t>You can tell us what you think from Tuesday June 3</a:t>
            </a:r>
            <a:r>
              <a:rPr lang="en-US" sz="1800" baseline="30000" dirty="0">
                <a:solidFill>
                  <a:schemeClr val="bg1"/>
                </a:solidFill>
              </a:rPr>
              <a:t>rd</a:t>
            </a:r>
            <a:r>
              <a:rPr lang="en-US" sz="1800" dirty="0">
                <a:solidFill>
                  <a:schemeClr val="bg1"/>
                </a:solidFill>
              </a:rPr>
              <a:t> 2025</a:t>
            </a:r>
            <a:r>
              <a:rPr lang="en-US" sz="1800" b="1" dirty="0">
                <a:solidFill>
                  <a:schemeClr val="bg1"/>
                </a:solidFill>
              </a:rPr>
              <a:t>. </a:t>
            </a:r>
            <a:r>
              <a:rPr lang="en-US" sz="1800" dirty="0">
                <a:solidFill>
                  <a:schemeClr val="bg1"/>
                </a:solidFill>
              </a:rPr>
              <a:t>You must respond by </a:t>
            </a:r>
            <a:r>
              <a:rPr lang="en-US" sz="1800" b="1">
                <a:solidFill>
                  <a:schemeClr val="bg1"/>
                </a:solidFill>
              </a:rPr>
              <a:t>midnight Friday July 18</a:t>
            </a:r>
            <a:r>
              <a:rPr lang="en-US" sz="1800" b="1" baseline="30000">
                <a:solidFill>
                  <a:schemeClr val="bg1"/>
                </a:solidFill>
              </a:rPr>
              <a:t>th</a:t>
            </a:r>
            <a:r>
              <a:rPr lang="en-US" sz="1800" b="1">
                <a:solidFill>
                  <a:schemeClr val="bg1"/>
                </a:solidFill>
              </a:rPr>
              <a:t>.</a:t>
            </a:r>
            <a:endParaRPr lang="en-US" sz="1800" b="1" dirty="0">
              <a:solidFill>
                <a:schemeClr val="bg1"/>
              </a:solidFill>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9527" y="2142271"/>
            <a:ext cx="328396" cy="328396"/>
          </a:xfrm>
          <a:prstGeom prst="rect">
            <a:avLst/>
          </a:prstGeom>
        </p:spPr>
      </p:pic>
      <p:pic>
        <p:nvPicPr>
          <p:cNvPr id="3" name="Graphic 2" descr="Person with Idea">
            <a:extLst>
              <a:ext uri="{FF2B5EF4-FFF2-40B4-BE49-F238E27FC236}">
                <a16:creationId xmlns:a16="http://schemas.microsoft.com/office/drawing/2014/main" id="{3D786428-065C-3C69-E22D-562A9635DB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528599" y="4728277"/>
            <a:ext cx="1478336" cy="1478336"/>
          </a:xfrm>
          <a:prstGeom prst="rect">
            <a:avLst/>
          </a:prstGeom>
        </p:spPr>
      </p:pic>
      <p:pic>
        <p:nvPicPr>
          <p:cNvPr id="8" name="Picture 7">
            <a:extLst>
              <a:ext uri="{FF2B5EF4-FFF2-40B4-BE49-F238E27FC236}">
                <a16:creationId xmlns:a16="http://schemas.microsoft.com/office/drawing/2014/main" id="{62322A9F-7A8A-3158-131C-D0EA6B751F81}"/>
              </a:ext>
            </a:extLst>
          </p:cNvPr>
          <p:cNvPicPr>
            <a:picLocks noChangeAspect="1"/>
          </p:cNvPicPr>
          <p:nvPr/>
        </p:nvPicPr>
        <p:blipFill>
          <a:blip r:embed="rId9"/>
          <a:stretch>
            <a:fillRect/>
          </a:stretch>
        </p:blipFill>
        <p:spPr>
          <a:xfrm>
            <a:off x="10240279" y="2087889"/>
            <a:ext cx="1677619" cy="1677619"/>
          </a:xfrm>
          <a:prstGeom prst="rect">
            <a:avLst/>
          </a:prstGeom>
        </p:spPr>
      </p:pic>
    </p:spTree>
    <p:extLst>
      <p:ext uri="{BB962C8B-B14F-4D97-AF65-F5344CB8AC3E}">
        <p14:creationId xmlns:p14="http://schemas.microsoft.com/office/powerpoint/2010/main" val="51076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174D3-6B10-409E-9110-EEBEAA7E38C0}"/>
              </a:ext>
            </a:extLst>
          </p:cNvPr>
          <p:cNvSpPr>
            <a:spLocks noGrp="1"/>
          </p:cNvSpPr>
          <p:nvPr>
            <p:ph type="title"/>
          </p:nvPr>
        </p:nvSpPr>
        <p:spPr>
          <a:xfrm>
            <a:off x="393895" y="629265"/>
            <a:ext cx="9376405" cy="5560519"/>
          </a:xfrm>
        </p:spPr>
        <p:txBody>
          <a:bodyPr>
            <a:normAutofit fontScale="90000"/>
          </a:bodyPr>
          <a:lstStyle/>
          <a:p>
            <a:r>
              <a:rPr lang="en-US" b="1" dirty="0"/>
              <a:t>Introduction</a:t>
            </a:r>
            <a:br>
              <a:rPr lang="en-US" sz="2000" dirty="0"/>
            </a:br>
            <a:br>
              <a:rPr lang="en-US" dirty="0"/>
            </a:br>
            <a:r>
              <a:rPr lang="en-GB" sz="2000" dirty="0">
                <a:solidFill>
                  <a:schemeClr val="tx1"/>
                </a:solidFill>
                <a:effectLst/>
                <a:ea typeface="Trebuchet MS" panose="020B0603020202020204" pitchFamily="34" charset="0"/>
              </a:rPr>
              <a:t>The Council is seeking your views on a proposal to reorganise Saltney Ferry C.P and Saltney Wood Memorial C.P.</a:t>
            </a:r>
            <a:br>
              <a:rPr lang="en-GB" sz="2000" dirty="0">
                <a:solidFill>
                  <a:schemeClr val="tx1"/>
                </a:solidFill>
                <a:effectLst/>
                <a:ea typeface="Trebuchet MS" panose="020B0603020202020204" pitchFamily="34" charset="0"/>
              </a:rPr>
            </a:br>
            <a:r>
              <a:rPr lang="en-GB" sz="2000" dirty="0">
                <a:solidFill>
                  <a:schemeClr val="tx1"/>
                </a:solidFill>
                <a:effectLst/>
                <a:ea typeface="Trebuchet MS" panose="020B0603020202020204" pitchFamily="34" charset="0"/>
              </a:rPr>
              <a:t> </a:t>
            </a:r>
            <a:br>
              <a:rPr lang="en-GB" sz="2000" dirty="0">
                <a:solidFill>
                  <a:schemeClr val="tx1"/>
                </a:solidFill>
                <a:effectLst/>
                <a:ea typeface="Trebuchet MS" panose="020B0603020202020204" pitchFamily="34" charset="0"/>
              </a:rPr>
            </a:br>
            <a:r>
              <a:rPr lang="en-GB" sz="2000" dirty="0">
                <a:solidFill>
                  <a:schemeClr val="tx1"/>
                </a:solidFill>
                <a:effectLst/>
                <a:ea typeface="Trebuchet MS" panose="020B0603020202020204" pitchFamily="34" charset="0"/>
                <a:cs typeface="Times New Roman" panose="02020603050405020304" pitchFamily="18" charset="0"/>
              </a:rPr>
              <a:t>The council proposes to deliver this reorganisation by:</a:t>
            </a:r>
            <a:br>
              <a:rPr lang="en-GB" sz="2000" dirty="0">
                <a:solidFill>
                  <a:schemeClr val="tx1"/>
                </a:solidFill>
                <a:effectLst/>
                <a:ea typeface="Trebuchet MS" panose="020B0603020202020204" pitchFamily="34" charset="0"/>
                <a:cs typeface="Times New Roman" panose="02020603050405020304" pitchFamily="18" charset="0"/>
              </a:rPr>
            </a:br>
            <a:br>
              <a:rPr lang="en-GB" sz="2000" dirty="0">
                <a:solidFill>
                  <a:schemeClr val="tx1"/>
                </a:solidFill>
                <a:effectLst/>
                <a:ea typeface="Trebuchet MS" panose="020B0603020202020204" pitchFamily="34" charset="0"/>
                <a:cs typeface="Times New Roman" panose="02020603050405020304" pitchFamily="18" charset="0"/>
              </a:rPr>
            </a:br>
            <a:r>
              <a:rPr lang="en-GB" sz="2000" dirty="0">
                <a:solidFill>
                  <a:schemeClr val="tx1"/>
                </a:solidFill>
                <a:effectLst/>
                <a:ea typeface="Trebuchet MS" panose="020B0603020202020204" pitchFamily="34" charset="0"/>
                <a:cs typeface="Times New Roman" panose="02020603050405020304" pitchFamily="18" charset="0"/>
              </a:rPr>
              <a:t>. Closing Saltney Ferry C.P. and Saltney Wood Memorial C.P.</a:t>
            </a:r>
            <a:br>
              <a:rPr lang="en-GB" sz="2000" dirty="0">
                <a:solidFill>
                  <a:schemeClr val="tx1"/>
                </a:solidFill>
                <a:effectLst/>
                <a:ea typeface="Trebuchet MS" panose="020B0603020202020204" pitchFamily="34" charset="0"/>
                <a:cs typeface="Times New Roman" panose="02020603050405020304" pitchFamily="18" charset="0"/>
              </a:rPr>
            </a:br>
            <a:r>
              <a:rPr lang="en-GB" sz="2000" dirty="0">
                <a:solidFill>
                  <a:schemeClr val="tx1"/>
                </a:solidFill>
                <a:effectLst/>
                <a:ea typeface="Trebuchet MS" panose="020B0603020202020204" pitchFamily="34" charset="0"/>
                <a:cs typeface="Times New Roman" panose="02020603050405020304" pitchFamily="18" charset="0"/>
              </a:rPr>
              <a:t>. Opening an amalgamated primary school initially on the current two sites, while a new building is approved and constructed.</a:t>
            </a:r>
            <a:br>
              <a:rPr lang="en-GB" sz="2000" dirty="0">
                <a:solidFill>
                  <a:schemeClr val="tx1"/>
                </a:solidFill>
                <a:effectLst/>
                <a:ea typeface="Trebuchet MS" panose="020B0603020202020204" pitchFamily="34" charset="0"/>
                <a:cs typeface="Times New Roman" panose="02020603050405020304" pitchFamily="18" charset="0"/>
              </a:rPr>
            </a:br>
            <a:r>
              <a:rPr lang="en-GB" sz="2000" dirty="0">
                <a:solidFill>
                  <a:schemeClr val="tx1"/>
                </a:solidFill>
                <a:effectLst/>
                <a:ea typeface="Trebuchet MS" panose="020B0603020202020204" pitchFamily="34" charset="0"/>
                <a:cs typeface="Times New Roman" panose="02020603050405020304" pitchFamily="18" charset="0"/>
              </a:rPr>
              <a:t>. Opening a new 315 place Community English Medium Primary School on land currently occupied by Saltney Wood Memorial C.P.</a:t>
            </a:r>
            <a:br>
              <a:rPr lang="en-GB" sz="1800" dirty="0">
                <a:effectLst/>
                <a:latin typeface="Trebuchet MS" panose="020B0603020202020204" pitchFamily="34" charset="0"/>
                <a:ea typeface="Trebuchet MS" panose="020B0603020202020204" pitchFamily="34" charset="0"/>
                <a:cs typeface="Times New Roman" panose="02020603050405020304" pitchFamily="18" charset="0"/>
              </a:rPr>
            </a:br>
            <a:br>
              <a:rPr lang="en-US" sz="2200" dirty="0"/>
            </a:br>
            <a:r>
              <a:rPr lang="en-US" sz="1800" b="1" dirty="0"/>
              <a:t>Want more information?</a:t>
            </a:r>
            <a:br>
              <a:rPr lang="en-US" sz="1800" b="1" dirty="0"/>
            </a:br>
            <a:br>
              <a:rPr lang="en-US" sz="1800" dirty="0"/>
            </a:br>
            <a:r>
              <a:rPr lang="en-US" sz="1800" dirty="0"/>
              <a:t>If you would like to learn more about our plans, we have prepared a more detailed document.  Follow this link</a:t>
            </a:r>
            <a:br>
              <a:rPr lang="en-US" sz="1800" dirty="0"/>
            </a:br>
            <a:br>
              <a:rPr lang="en-US" sz="1800" dirty="0"/>
            </a:br>
            <a:r>
              <a:rPr lang="en-GB" sz="1800" dirty="0">
                <a:hlinkClick r:id="rId4"/>
              </a:rPr>
              <a:t>https://www.flintshire.gov.uk/en/Resident/Schools/School-Modernisation-Related/Proposal-To-Reorganise-Saltney-Ferry-C.P-And-Saltney-Wood-Memorial-C.P.aspx</a:t>
            </a:r>
            <a:br>
              <a:rPr lang="en-GB" sz="1800" dirty="0"/>
            </a:br>
            <a:br>
              <a:rPr lang="en-US" sz="1800" dirty="0">
                <a:sym typeface="Wingdings" panose="05000000000000000000" pitchFamily="2" charset="2"/>
              </a:rPr>
            </a:br>
            <a:br>
              <a:rPr lang="en-US" sz="2000" dirty="0">
                <a:sym typeface="Wingdings" panose="05000000000000000000" pitchFamily="2" charset="2"/>
              </a:rPr>
            </a:br>
            <a:br>
              <a:rPr lang="en-US" sz="2000" dirty="0">
                <a:sym typeface="Wingdings" panose="05000000000000000000" pitchFamily="2" charset="2"/>
              </a:rPr>
            </a:br>
            <a:endParaRPr lang="en-US" sz="2000" dirty="0"/>
          </a:p>
        </p:txBody>
      </p:sp>
      <p:graphicFrame>
        <p:nvGraphicFramePr>
          <p:cNvPr id="4"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idx="1"/>
            <p:extLst>
              <p:ext uri="{D42A27DB-BD31-4B8C-83A1-F6EECF244321}">
                <p14:modId xmlns:p14="http://schemas.microsoft.com/office/powerpoint/2010/main" val="3839832557"/>
              </p:ext>
            </p:extLst>
          </p:nvPr>
        </p:nvGraphicFramePr>
        <p:xfrm>
          <a:off x="9894244" y="4971954"/>
          <a:ext cx="2216617" cy="177252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8" name="Rectangle 77">
            <a:extLst>
              <a:ext uri="{FF2B5EF4-FFF2-40B4-BE49-F238E27FC236}">
                <a16:creationId xmlns:a16="http://schemas.microsoft.com/office/drawing/2014/main" id="{7527E565-DE8D-445C-9879-AD1D04415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233388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sp>
        <p:nvSpPr>
          <p:cNvPr id="53" name="Oval 52">
            <a:extLst>
              <a:ext uri="{FF2B5EF4-FFF2-40B4-BE49-F238E27FC236}">
                <a16:creationId xmlns:a16="http://schemas.microsoft.com/office/drawing/2014/main" id="{8F54B2FB-3F54-4350-8D1B-F86D677CA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315256" y="347626"/>
            <a:ext cx="6109459" cy="907160"/>
          </a:xfrm>
        </p:spPr>
        <p:txBody>
          <a:bodyPr vert="horz" lIns="91440" tIns="45720" rIns="91440" bIns="45720" rtlCol="0" anchor="t">
            <a:normAutofit/>
          </a:bodyPr>
          <a:lstStyle/>
          <a:p>
            <a:r>
              <a:rPr lang="en-US" sz="3300" b="1" dirty="0"/>
              <a:t>What are we doing?</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579726993"/>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a:spLocks/>
          </p:cNvSpPr>
          <p:nvPr/>
        </p:nvSpPr>
        <p:spPr>
          <a:xfrm>
            <a:off x="386497" y="1240195"/>
            <a:ext cx="9611179" cy="4480829"/>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indent="-342900">
              <a:buFont typeface="Arial" panose="020B0604020202020204" pitchFamily="34" charset="0"/>
              <a:buChar char="•"/>
            </a:pPr>
            <a:r>
              <a:rPr lang="en-US" sz="2000" dirty="0"/>
              <a:t>The Council must follow certain processes when considering making significant changes to schools.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As part of these processes, we have started a formal discussion to ask for your views to help our decision-making process.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Your views are very important to us and will be given to the Council’s Cabinet when they decide upon </a:t>
            </a:r>
            <a:r>
              <a:rPr lang="en-US" sz="2000" dirty="0" err="1"/>
              <a:t>reorganising</a:t>
            </a:r>
            <a:r>
              <a:rPr lang="en-US" sz="2000" dirty="0"/>
              <a:t> primary school education at Saltney Wood Memorial C.P and Saltney Ferry C.P.</a:t>
            </a:r>
          </a:p>
          <a:p>
            <a:pPr marL="342900" indent="-342900">
              <a:buFont typeface="Arial" panose="020B0604020202020204" pitchFamily="34" charset="0"/>
              <a:buChar char="•"/>
            </a:pPr>
            <a:endParaRPr lang="en-US" sz="2000" dirty="0"/>
          </a:p>
          <a:p>
            <a:pPr marL="342900" indent="-342900" algn="l">
              <a:buFont typeface="Arial" panose="020B0604020202020204" pitchFamily="34" charset="0"/>
              <a:buChar char="•"/>
            </a:pPr>
            <a:r>
              <a:rPr lang="en-GB" sz="2000" dirty="0"/>
              <a:t>The United Nations Convention on the Rights of the Child (UNCRC) is a legally binding international agreement that outlines the civil, political, economic, social, and cultural rights of every child, regardless of their race, religion, or abilities. Article 12 states that young people have the right to express their views on matters affecting them, and for those views to be given due consideration.</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err="1"/>
              <a:t>Councillors</a:t>
            </a:r>
            <a:r>
              <a:rPr lang="en-US" sz="2000" dirty="0"/>
              <a:t> will discuss your views, issues and the implications for </a:t>
            </a:r>
            <a:r>
              <a:rPr lang="en-US" sz="2000" dirty="0" err="1"/>
              <a:t>reorganising</a:t>
            </a:r>
            <a:r>
              <a:rPr lang="en-US" sz="2000" dirty="0"/>
              <a:t> primary school education at Saltney Wood Memorial C.P and Saltney Ferry C.P and then will decide what happens next.</a:t>
            </a:r>
          </a:p>
          <a:p>
            <a:endParaRPr lang="en-US" sz="1600" dirty="0"/>
          </a:p>
        </p:txBody>
      </p:sp>
    </p:spTree>
    <p:extLst>
      <p:ext uri="{BB962C8B-B14F-4D97-AF65-F5344CB8AC3E}">
        <p14:creationId xmlns:p14="http://schemas.microsoft.com/office/powerpoint/2010/main" val="55508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329617" y="895528"/>
            <a:ext cx="9370045" cy="948691"/>
          </a:xfrm>
        </p:spPr>
        <p:txBody>
          <a:bodyPr/>
          <a:lstStyle/>
          <a:p>
            <a:r>
              <a:rPr lang="en-US" sz="2800" dirty="0"/>
              <a:t> Background</a:t>
            </a:r>
            <a:br>
              <a:rPr lang="en-US" sz="2000" dirty="0"/>
            </a:br>
            <a:br>
              <a:rPr lang="en-US" sz="2000" dirty="0"/>
            </a:br>
            <a:r>
              <a:rPr lang="en-GB" sz="2000" dirty="0"/>
              <a:t>Saltney Ferry C.P. and Saltney Wood Memorial C.P. are two English-medium community primary schools serving the Saltney area. Both schools have historically been undersubscribed, and projections indicate this trend will continue. Undersubscribed schools are costly to operate and reflect a diminishing demand in the area. Additionally, both schools require expensive repairs, maintenance, and suitability improvements.</a:t>
            </a:r>
            <a:br>
              <a:rPr lang="en-GB" sz="2000" dirty="0"/>
            </a:br>
            <a:br>
              <a:rPr lang="en-GB" sz="2000" dirty="0"/>
            </a:br>
            <a:r>
              <a:rPr lang="en-GB" sz="2000" dirty="0"/>
              <a:t>As the local authority, it is our duty to provide the right number of school places in the right area and ensure efficient and effective use of finances. Therefore, a proposal has been put forward to close and amalgamate the two schools into a single, state-of-the-art facility using the land attached to the current Saltney Wood Memorial C.P. site.</a:t>
            </a:r>
            <a:br>
              <a:rPr lang="en-US" sz="2800" dirty="0"/>
            </a:br>
            <a:br>
              <a:rPr lang="en-US" sz="2800" dirty="0"/>
            </a:b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615921" y="1369874"/>
            <a:ext cx="8923495" cy="4984859"/>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1800" dirty="0">
                <a:solidFill>
                  <a:srgbClr val="000000"/>
                </a:solidFill>
                <a:effectLst/>
                <a:latin typeface="Trebuchet MS" panose="020B0603020202020204" pitchFamily="34" charset="0"/>
                <a:ea typeface="Calibri" panose="020F0502020204030204" pitchFamily="34" charset="0"/>
                <a:cs typeface="Arial" panose="020B0604020202020204" pitchFamily="34" charset="0"/>
              </a:rPr>
              <a:t> </a:t>
            </a:r>
            <a:endParaRPr lang="en-GB" sz="2400" dirty="0">
              <a:latin typeface="+mn-lt"/>
              <a:cs typeface="Times New Roman" panose="02020603050405020304" pitchFamily="18" charset="0"/>
            </a:endParaRPr>
          </a:p>
          <a:p>
            <a:endParaRPr lang="en-US" sz="2400" dirty="0">
              <a:latin typeface="+mn-lt"/>
              <a:cs typeface="Times New Roman" panose="02020603050405020304" pitchFamily="18" charset="0"/>
            </a:endParaRPr>
          </a:p>
          <a:p>
            <a:endParaRPr lang="en-US" sz="2400" dirty="0">
              <a:effectLst/>
              <a:latin typeface="+mn-lt"/>
              <a:ea typeface="Trebuchet MS" panose="020B0603020202020204" pitchFamily="34" charset="0"/>
              <a:cs typeface="Times New Roman" panose="02020603050405020304" pitchFamily="18" charset="0"/>
            </a:endParaRPr>
          </a:p>
          <a:p>
            <a:endParaRPr lang="en-US" sz="2400" dirty="0">
              <a:latin typeface="+mn-lt"/>
              <a:ea typeface="Trebuchet MS" panose="020B0603020202020204" pitchFamily="34" charset="0"/>
              <a:cs typeface="Times New Roman" panose="02020603050405020304" pitchFamily="18" charset="0"/>
            </a:endParaRPr>
          </a:p>
          <a:p>
            <a:endParaRPr lang="en-US" sz="2000" dirty="0"/>
          </a:p>
          <a:p>
            <a:endParaRPr lang="en-US" sz="2000" dirty="0"/>
          </a:p>
          <a:p>
            <a:endParaRPr lang="en-US" sz="2000" dirty="0"/>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extLst>
              <p:ext uri="{D42A27DB-BD31-4B8C-83A1-F6EECF244321}">
                <p14:modId xmlns:p14="http://schemas.microsoft.com/office/powerpoint/2010/main" val="1631082944"/>
              </p:ext>
            </p:extLst>
          </p:nvPr>
        </p:nvGraphicFramePr>
        <p:xfrm>
          <a:off x="10236591" y="5370342"/>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Graphic 2" descr="Schoolhouse">
            <a:extLst>
              <a:ext uri="{FF2B5EF4-FFF2-40B4-BE49-F238E27FC236}">
                <a16:creationId xmlns:a16="http://schemas.microsoft.com/office/drawing/2014/main" id="{0CAB4766-DA2F-C6DB-B0E1-685A54384B3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13358" y="1369874"/>
            <a:ext cx="2778642" cy="2778642"/>
          </a:xfrm>
          <a:prstGeom prst="rect">
            <a:avLst/>
          </a:prstGeom>
        </p:spPr>
      </p:pic>
    </p:spTree>
    <p:extLst>
      <p:ext uri="{BB962C8B-B14F-4D97-AF65-F5344CB8AC3E}">
        <p14:creationId xmlns:p14="http://schemas.microsoft.com/office/powerpoint/2010/main" val="7028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463463" y="626089"/>
            <a:ext cx="9322396" cy="907160"/>
          </a:xfrm>
        </p:spPr>
        <p:txBody>
          <a:bodyPr vert="horz" lIns="91440" tIns="45720" rIns="91440" bIns="45720" rtlCol="0" anchor="t">
            <a:normAutofit/>
          </a:bodyPr>
          <a:lstStyle/>
          <a:p>
            <a:r>
              <a:rPr lang="en-US" sz="3300" dirty="0"/>
              <a:t>Why are we thinking about changing things?</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3250775820"/>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a:spLocks/>
          </p:cNvSpPr>
          <p:nvPr/>
        </p:nvSpPr>
        <p:spPr>
          <a:xfrm>
            <a:off x="463463" y="1349643"/>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endParaRPr lang="en-US" sz="1900" dirty="0"/>
          </a:p>
        </p:txBody>
      </p:sp>
      <p:sp>
        <p:nvSpPr>
          <p:cNvPr id="6" name="TextBox 5">
            <a:extLst>
              <a:ext uri="{FF2B5EF4-FFF2-40B4-BE49-F238E27FC236}">
                <a16:creationId xmlns:a16="http://schemas.microsoft.com/office/drawing/2014/main" id="{65F86A16-C1B3-B2F5-984B-8D68253A2691}"/>
              </a:ext>
            </a:extLst>
          </p:cNvPr>
          <p:cNvSpPr txBox="1"/>
          <p:nvPr/>
        </p:nvSpPr>
        <p:spPr>
          <a:xfrm>
            <a:off x="2772367" y="2277843"/>
            <a:ext cx="9139283" cy="830997"/>
          </a:xfrm>
          <a:prstGeom prst="rect">
            <a:avLst/>
          </a:prstGeom>
          <a:noFill/>
        </p:spPr>
        <p:txBody>
          <a:bodyPr wrap="square" rtlCol="0">
            <a:spAutoFit/>
          </a:bodyPr>
          <a:lstStyle/>
          <a:p>
            <a:endParaRPr lang="en-US" sz="2400" dirty="0">
              <a:cs typeface="Times New Roman" panose="02020603050405020304" pitchFamily="18" charset="0"/>
            </a:endParaRPr>
          </a:p>
          <a:p>
            <a:endParaRPr lang="en-US" sz="2400" dirty="0">
              <a:cs typeface="Times New Roman" panose="02020603050405020304" pitchFamily="18" charset="0"/>
            </a:endParaRPr>
          </a:p>
        </p:txBody>
      </p:sp>
      <p:sp>
        <p:nvSpPr>
          <p:cNvPr id="2" name="Title 1">
            <a:extLst>
              <a:ext uri="{FF2B5EF4-FFF2-40B4-BE49-F238E27FC236}">
                <a16:creationId xmlns:a16="http://schemas.microsoft.com/office/drawing/2014/main" id="{9EDF6D65-27B5-AB19-BC6C-76CFF0AEC921}"/>
              </a:ext>
            </a:extLst>
          </p:cNvPr>
          <p:cNvSpPr txBox="1">
            <a:spLocks/>
          </p:cNvSpPr>
          <p:nvPr/>
        </p:nvSpPr>
        <p:spPr>
          <a:xfrm>
            <a:off x="280350" y="1533249"/>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endParaRPr lang="en-US" sz="1900" dirty="0"/>
          </a:p>
        </p:txBody>
      </p:sp>
      <p:sp>
        <p:nvSpPr>
          <p:cNvPr id="3" name="Title 1">
            <a:extLst>
              <a:ext uri="{FF2B5EF4-FFF2-40B4-BE49-F238E27FC236}">
                <a16:creationId xmlns:a16="http://schemas.microsoft.com/office/drawing/2014/main" id="{8F6FF3A0-EC5F-E825-B55D-0FDEE9A94C49}"/>
              </a:ext>
            </a:extLst>
          </p:cNvPr>
          <p:cNvSpPr txBox="1">
            <a:spLocks/>
          </p:cNvSpPr>
          <p:nvPr/>
        </p:nvSpPr>
        <p:spPr>
          <a:xfrm>
            <a:off x="615863" y="1502043"/>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buFont typeface="Arial" panose="020B0604020202020204" pitchFamily="34" charset="0"/>
              <a:buChar char="•"/>
            </a:pPr>
            <a:r>
              <a:rPr lang="en-GB" sz="1800" dirty="0"/>
              <a:t>The current provision of school places in the Saltney area does not align with the number of learners. Projections indicate this imbalance will continue, with too many places available relative to the learner population.</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Saltney Ferry C.P. and Saltney Wood Memorial C.P. require significant repairs and maintenance to address issues with their buildings.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 local authority aspires to provide the best possible learning environments to help students thrive. It is believed that constructing a modern, first-class facility for the young people of Saltney can achieve this goal.</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Amalgamating Saltney Ferry C.P. and Saltney Wood Memorial C.P. into a single school will generate cost savings through improved operational efficiency. This consolidation will also bring together the experience and expertise of staff from both schools into one institution.</a:t>
            </a:r>
            <a:endParaRPr lang="en-US" sz="1800" dirty="0"/>
          </a:p>
        </p:txBody>
      </p:sp>
    </p:spTree>
    <p:extLst>
      <p:ext uri="{BB962C8B-B14F-4D97-AF65-F5344CB8AC3E}">
        <p14:creationId xmlns:p14="http://schemas.microsoft.com/office/powerpoint/2010/main" val="3707484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604849" y="361910"/>
            <a:ext cx="6822831" cy="948691"/>
          </a:xfrm>
        </p:spPr>
        <p:txBody>
          <a:bodyPr/>
          <a:lstStyle/>
          <a:p>
            <a:r>
              <a:rPr lang="en-US" sz="2800" b="1" dirty="0"/>
              <a:t>What are we proposing?</a:t>
            </a:r>
            <a:endParaRPr lang="ru-RU" sz="2800" b="1"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extLst>
              <p:ext uri="{D42A27DB-BD31-4B8C-83A1-F6EECF244321}">
                <p14:modId xmlns:p14="http://schemas.microsoft.com/office/powerpoint/2010/main" val="2817261866"/>
              </p:ext>
            </p:extLst>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4E98FEB-C69D-33C1-8E00-323B07796529}"/>
              </a:ext>
            </a:extLst>
          </p:cNvPr>
          <p:cNvSpPr txBox="1"/>
          <p:nvPr/>
        </p:nvSpPr>
        <p:spPr>
          <a:xfrm>
            <a:off x="573302" y="1310601"/>
            <a:ext cx="9663289" cy="4154984"/>
          </a:xfrm>
          <a:prstGeom prst="rect">
            <a:avLst/>
          </a:prstGeom>
          <a:noFill/>
        </p:spPr>
        <p:txBody>
          <a:bodyPr wrap="square" rtlCol="0">
            <a:spAutoFit/>
          </a:bodyPr>
          <a:lstStyle/>
          <a:p>
            <a:r>
              <a:rPr lang="en-GB" sz="2400" dirty="0"/>
              <a:t>The council is proposing to close Saltney Ferry C.P and Saltney Wood Memorial C.P and initially open an amalgamated primary school on the current school sites. This primary school would have a new name, new uniform, one governing body, one headteacher and one senior leadership team.</a:t>
            </a:r>
          </a:p>
          <a:p>
            <a:endParaRPr lang="en-GB" sz="2400" dirty="0"/>
          </a:p>
          <a:p>
            <a:r>
              <a:rPr lang="en-GB" sz="2400" dirty="0"/>
              <a:t>It is then proposed that the school will move into a new building on land attached to the current site at Saltney Wood Memorial C.P. The school would have 315 places along with 30 full time nursery places. It is anticipated that this provision would open in September 2028.</a:t>
            </a:r>
          </a:p>
        </p:txBody>
      </p:sp>
    </p:spTree>
    <p:extLst>
      <p:ext uri="{BB962C8B-B14F-4D97-AF65-F5344CB8AC3E}">
        <p14:creationId xmlns:p14="http://schemas.microsoft.com/office/powerpoint/2010/main" val="49755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604849" y="361910"/>
            <a:ext cx="6822831" cy="948691"/>
          </a:xfrm>
        </p:spPr>
        <p:txBody>
          <a:bodyPr/>
          <a:lstStyle/>
          <a:p>
            <a:r>
              <a:rPr lang="en-US" sz="2800" b="1" dirty="0"/>
              <a:t>Other options</a:t>
            </a:r>
            <a:endParaRPr lang="ru-RU" sz="2800" b="1"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4E98FEB-C69D-33C1-8E00-323B07796529}"/>
              </a:ext>
            </a:extLst>
          </p:cNvPr>
          <p:cNvSpPr txBox="1"/>
          <p:nvPr/>
        </p:nvSpPr>
        <p:spPr>
          <a:xfrm>
            <a:off x="573302" y="1310601"/>
            <a:ext cx="9663289" cy="4781181"/>
          </a:xfrm>
          <a:prstGeom prst="rect">
            <a:avLst/>
          </a:prstGeom>
          <a:noFill/>
        </p:spPr>
        <p:txBody>
          <a:bodyPr wrap="square" rtlCol="0">
            <a:spAutoFit/>
          </a:bodyPr>
          <a:lstStyle/>
          <a:p>
            <a:pPr>
              <a:lnSpc>
                <a:spcPct val="107000"/>
              </a:lnSpc>
              <a:spcAft>
                <a:spcPts val="800"/>
              </a:spcAft>
            </a:pPr>
            <a:r>
              <a:rPr lang="en-GB" sz="2400" dirty="0">
                <a:effectLst/>
                <a:latin typeface="+mj-lt"/>
                <a:ea typeface="Trebuchet MS" panose="020B0603020202020204" pitchFamily="34" charset="0"/>
                <a:cs typeface="Times New Roman" panose="02020603050405020304" pitchFamily="18" charset="0"/>
              </a:rPr>
              <a:t>Status Quo -</a:t>
            </a:r>
          </a:p>
          <a:p>
            <a:pPr marL="342900" indent="-342900">
              <a:buFont typeface="Arial" panose="020B0604020202020204" pitchFamily="34" charset="0"/>
              <a:buChar char="•"/>
            </a:pPr>
            <a:r>
              <a:rPr lang="en-GB" sz="2400" dirty="0">
                <a:effectLst/>
                <a:latin typeface="+mj-lt"/>
                <a:ea typeface="Trebuchet MS" panose="020B0603020202020204" pitchFamily="34" charset="0"/>
              </a:rPr>
              <a:t>This option would maintain the schools' existing structure and format.</a:t>
            </a:r>
          </a:p>
          <a:p>
            <a:endParaRPr lang="en-GB" sz="2400" dirty="0">
              <a:effectLst/>
              <a:latin typeface="+mj-lt"/>
              <a:ea typeface="Trebuchet MS" panose="020B0603020202020204" pitchFamily="34" charset="0"/>
            </a:endParaRPr>
          </a:p>
          <a:p>
            <a:pPr>
              <a:lnSpc>
                <a:spcPct val="107000"/>
              </a:lnSpc>
              <a:spcAft>
                <a:spcPts val="800"/>
              </a:spcAft>
            </a:pPr>
            <a:r>
              <a:rPr lang="en-GB" sz="2400" dirty="0">
                <a:effectLst/>
                <a:latin typeface="+mj-lt"/>
                <a:ea typeface="Trebuchet MS" panose="020B0603020202020204" pitchFamily="34" charset="0"/>
                <a:cs typeface="Times New Roman" panose="02020603050405020304" pitchFamily="18" charset="0"/>
              </a:rPr>
              <a:t>Do the minimum -</a:t>
            </a:r>
          </a:p>
          <a:p>
            <a:pPr marL="285750" indent="-285750">
              <a:buFont typeface="Arial" panose="020B0604020202020204" pitchFamily="34" charset="0"/>
              <a:buChar char="•"/>
            </a:pPr>
            <a:r>
              <a:rPr lang="en-GB" sz="2400" dirty="0">
                <a:effectLst/>
                <a:latin typeface="+mj-lt"/>
                <a:ea typeface="Trebuchet MS" panose="020B0603020202020204" pitchFamily="34" charset="0"/>
              </a:rPr>
              <a:t>The schools would undergo refurbishment based on the actions recommended in the most recent condition and suitability assessments, while maintaining their current structural configuration.</a:t>
            </a:r>
          </a:p>
          <a:p>
            <a:pPr marL="285750" indent="-285750">
              <a:buFont typeface="Arial" panose="020B0604020202020204" pitchFamily="34" charset="0"/>
              <a:buChar char="•"/>
            </a:pPr>
            <a:endParaRPr lang="en-GB" sz="2400" dirty="0">
              <a:effectLst/>
              <a:latin typeface="+mj-lt"/>
              <a:ea typeface="Trebuchet MS" panose="020B0603020202020204" pitchFamily="34" charset="0"/>
            </a:endParaRPr>
          </a:p>
          <a:p>
            <a:pPr marL="285750" indent="-285750">
              <a:buFont typeface="Arial" panose="020B0604020202020204" pitchFamily="34" charset="0"/>
              <a:buChar char="•"/>
            </a:pPr>
            <a:r>
              <a:rPr lang="en-GB" sz="2400" dirty="0">
                <a:effectLst/>
                <a:latin typeface="+mj-lt"/>
                <a:ea typeface="Trebuchet MS" panose="020B0603020202020204" pitchFamily="34" charset="0"/>
              </a:rPr>
              <a:t>Amalgamate the two schools on their current sites while investing in their existing facilities</a:t>
            </a:r>
            <a:r>
              <a:rPr lang="en-GB" sz="1800" dirty="0">
                <a:effectLst/>
                <a:latin typeface="Arial" panose="020B0604020202020204" pitchFamily="34" charset="0"/>
                <a:ea typeface="Trebuchet MS" panose="020B0603020202020204" pitchFamily="34" charset="0"/>
              </a:rPr>
              <a:t>.</a:t>
            </a:r>
            <a:endParaRPr lang="en-GB" sz="2400" dirty="0"/>
          </a:p>
        </p:txBody>
      </p:sp>
    </p:spTree>
    <p:extLst>
      <p:ext uri="{BB962C8B-B14F-4D97-AF65-F5344CB8AC3E}">
        <p14:creationId xmlns:p14="http://schemas.microsoft.com/office/powerpoint/2010/main" val="352079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en-US" sz="2800" dirty="0"/>
              <a:t>What are the advantages and disadvantages of the proposal?</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Table 3">
            <a:extLst>
              <a:ext uri="{FF2B5EF4-FFF2-40B4-BE49-F238E27FC236}">
                <a16:creationId xmlns:a16="http://schemas.microsoft.com/office/drawing/2014/main" id="{E1E423ED-FB55-C16F-1887-BD34AA378E49}"/>
              </a:ext>
            </a:extLst>
          </p:cNvPr>
          <p:cNvGraphicFramePr>
            <a:graphicFrameLocks noGrp="1"/>
          </p:cNvGraphicFramePr>
          <p:nvPr>
            <p:extLst>
              <p:ext uri="{D42A27DB-BD31-4B8C-83A1-F6EECF244321}">
                <p14:modId xmlns:p14="http://schemas.microsoft.com/office/powerpoint/2010/main" val="3248991883"/>
              </p:ext>
            </p:extLst>
          </p:nvPr>
        </p:nvGraphicFramePr>
        <p:xfrm>
          <a:off x="2025530" y="1608796"/>
          <a:ext cx="3217283" cy="5178091"/>
        </p:xfrm>
        <a:graphic>
          <a:graphicData uri="http://schemas.openxmlformats.org/drawingml/2006/table">
            <a:tbl>
              <a:tblPr firstRow="1" bandRow="1">
                <a:tableStyleId>{5C22544A-7EE6-4342-B048-85BDC9FD1C3A}</a:tableStyleId>
              </a:tblPr>
              <a:tblGrid>
                <a:gridCol w="3217283">
                  <a:extLst>
                    <a:ext uri="{9D8B030D-6E8A-4147-A177-3AD203B41FA5}">
                      <a16:colId xmlns:a16="http://schemas.microsoft.com/office/drawing/2014/main" val="20000"/>
                    </a:ext>
                  </a:extLst>
                </a:gridCol>
              </a:tblGrid>
              <a:tr h="423211">
                <a:tc>
                  <a:txBody>
                    <a:bodyPr/>
                    <a:lstStyle/>
                    <a:p>
                      <a:r>
                        <a:rPr lang="en-GB" dirty="0"/>
                        <a:t>Advantages</a:t>
                      </a:r>
                    </a:p>
                  </a:txBody>
                  <a:tcPr/>
                </a:tc>
                <a:extLst>
                  <a:ext uri="{0D108BD9-81ED-4DB2-BD59-A6C34878D82A}">
                    <a16:rowId xmlns:a16="http://schemas.microsoft.com/office/drawing/2014/main" val="10000"/>
                  </a:ext>
                </a:extLst>
              </a:tr>
              <a:tr h="3174080">
                <a:tc>
                  <a:txBody>
                    <a:bodyPr/>
                    <a:lstStyle/>
                    <a:p>
                      <a:pPr marL="285750" indent="-285750">
                        <a:buFont typeface="Wingdings" panose="05000000000000000000" pitchFamily="2" charset="2"/>
                        <a:buChar char="§"/>
                      </a:pPr>
                      <a:r>
                        <a:rPr lang="en-GB" sz="1600" kern="1200" baseline="0" dirty="0">
                          <a:solidFill>
                            <a:schemeClr val="dk1"/>
                          </a:solidFill>
                          <a:effectLst/>
                          <a:latin typeface="+mn-lt"/>
                          <a:ea typeface="+mn-ea"/>
                          <a:cs typeface="+mn-cs"/>
                        </a:rPr>
                        <a:t>Provides sufficient places to meet the needs of the local area.</a:t>
                      </a:r>
                    </a:p>
                    <a:p>
                      <a:pPr marL="285750" indent="-285750">
                        <a:buFont typeface="Wingdings" panose="05000000000000000000" pitchFamily="2" charset="2"/>
                        <a:buChar char="§"/>
                      </a:pPr>
                      <a:r>
                        <a:rPr lang="en-GB" sz="1600" kern="1200" baseline="0" dirty="0">
                          <a:solidFill>
                            <a:schemeClr val="dk1"/>
                          </a:solidFill>
                          <a:effectLst/>
                          <a:latin typeface="+mn-lt"/>
                          <a:ea typeface="+mn-ea"/>
                          <a:cs typeface="+mn-cs"/>
                        </a:rPr>
                        <a:t>Significantly reduces running costs as there will now be one school rather than two.</a:t>
                      </a:r>
                    </a:p>
                    <a:p>
                      <a:pPr marL="285750" indent="-285750">
                        <a:buFont typeface="Wingdings" panose="05000000000000000000" pitchFamily="2" charset="2"/>
                        <a:buChar char="§"/>
                      </a:pPr>
                      <a:r>
                        <a:rPr lang="en-GB" sz="1600" kern="1200" baseline="0" dirty="0">
                          <a:solidFill>
                            <a:schemeClr val="dk1"/>
                          </a:solidFill>
                          <a:effectLst/>
                          <a:latin typeface="+mn-lt"/>
                          <a:ea typeface="+mn-ea"/>
                          <a:cs typeface="+mn-cs"/>
                        </a:rPr>
                        <a:t>Establishes a new modern school with enhanced resources to provide better learning opportunities.</a:t>
                      </a:r>
                    </a:p>
                    <a:p>
                      <a:pPr marL="285750" indent="-285750">
                        <a:buFont typeface="Wingdings" panose="05000000000000000000" pitchFamily="2" charset="2"/>
                        <a:buChar char="§"/>
                      </a:pPr>
                      <a:r>
                        <a:rPr lang="en-GB" sz="1600" kern="1200" baseline="0" dirty="0">
                          <a:solidFill>
                            <a:schemeClr val="dk1"/>
                          </a:solidFill>
                          <a:effectLst/>
                          <a:latin typeface="+mn-lt"/>
                          <a:ea typeface="+mn-ea"/>
                          <a:cs typeface="+mn-cs"/>
                        </a:rPr>
                        <a:t>Allows the opportunity for both schools to come together as one taking the experience and best practice at both to improve learning outcomes for children</a:t>
                      </a:r>
                      <a:endParaRPr lang="en-GB" sz="1600" baseline="0" dirty="0"/>
                    </a:p>
                    <a:p>
                      <a:pPr marL="285750" indent="-285750">
                        <a:buFont typeface="Wingdings" panose="05000000000000000000" pitchFamily="2" charset="2"/>
                        <a:buChar char="J"/>
                      </a:pPr>
                      <a:endParaRPr lang="en-GB" dirty="0"/>
                    </a:p>
                  </a:txBody>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D7B39C1-D56C-BC09-CF09-7A3F49A5AE55}"/>
              </a:ext>
            </a:extLst>
          </p:cNvPr>
          <p:cNvGraphicFramePr>
            <a:graphicFrameLocks noGrp="1"/>
          </p:cNvGraphicFramePr>
          <p:nvPr>
            <p:extLst>
              <p:ext uri="{D42A27DB-BD31-4B8C-83A1-F6EECF244321}">
                <p14:modId xmlns:p14="http://schemas.microsoft.com/office/powerpoint/2010/main" val="1233516487"/>
              </p:ext>
            </p:extLst>
          </p:nvPr>
        </p:nvGraphicFramePr>
        <p:xfrm>
          <a:off x="5740453" y="1608796"/>
          <a:ext cx="3073164" cy="4338527"/>
        </p:xfrm>
        <a:graphic>
          <a:graphicData uri="http://schemas.openxmlformats.org/drawingml/2006/table">
            <a:tbl>
              <a:tblPr firstRow="1" bandRow="1">
                <a:tableStyleId>{5C22544A-7EE6-4342-B048-85BDC9FD1C3A}</a:tableStyleId>
              </a:tblPr>
              <a:tblGrid>
                <a:gridCol w="3073164">
                  <a:extLst>
                    <a:ext uri="{9D8B030D-6E8A-4147-A177-3AD203B41FA5}">
                      <a16:colId xmlns:a16="http://schemas.microsoft.com/office/drawing/2014/main" val="2265434046"/>
                    </a:ext>
                  </a:extLst>
                </a:gridCol>
              </a:tblGrid>
              <a:tr h="376127">
                <a:tc>
                  <a:txBody>
                    <a:bodyPr/>
                    <a:lstStyle/>
                    <a:p>
                      <a:r>
                        <a:rPr lang="en-GB" dirty="0"/>
                        <a:t>Disadvantages</a:t>
                      </a:r>
                    </a:p>
                  </a:txBody>
                  <a:tcPr/>
                </a:tc>
                <a:extLst>
                  <a:ext uri="{0D108BD9-81ED-4DB2-BD59-A6C34878D82A}">
                    <a16:rowId xmlns:a16="http://schemas.microsoft.com/office/drawing/2014/main" val="1899072258"/>
                  </a:ext>
                </a:extLst>
              </a:tr>
              <a:tr h="3221164">
                <a:tc>
                  <a:txBody>
                    <a:bodyPr/>
                    <a:lstStyle/>
                    <a:p>
                      <a:pPr marL="285750" indent="-285750">
                        <a:buFont typeface="Wingdings" panose="05000000000000000000" pitchFamily="2" charset="2"/>
                        <a:buChar char="§"/>
                      </a:pPr>
                      <a:r>
                        <a:rPr lang="en-GB" sz="1600" kern="1200" dirty="0">
                          <a:solidFill>
                            <a:schemeClr val="dk1"/>
                          </a:solidFill>
                          <a:effectLst/>
                          <a:latin typeface="+mn-lt"/>
                          <a:ea typeface="+mn-ea"/>
                          <a:cs typeface="+mn-cs"/>
                        </a:rPr>
                        <a:t>Closure of both schools in their current format and the loss of Saltney Ferry C.P altogether.</a:t>
                      </a:r>
                    </a:p>
                    <a:p>
                      <a:pPr marL="285750" indent="-285750">
                        <a:buFont typeface="Wingdings" panose="05000000000000000000" pitchFamily="2" charset="2"/>
                        <a:buChar char="§"/>
                      </a:pPr>
                      <a:r>
                        <a:rPr lang="en-GB" sz="1600" kern="1200" dirty="0">
                          <a:solidFill>
                            <a:schemeClr val="dk1"/>
                          </a:solidFill>
                          <a:effectLst/>
                          <a:latin typeface="+mn-lt"/>
                          <a:ea typeface="+mn-ea"/>
                          <a:cs typeface="+mn-cs"/>
                        </a:rPr>
                        <a:t>Potential redundancies with move from two schools to one.</a:t>
                      </a:r>
                    </a:p>
                    <a:p>
                      <a:pPr marL="285750" indent="-285750">
                        <a:buFont typeface="Wingdings" panose="05000000000000000000" pitchFamily="2" charset="2"/>
                        <a:buChar char="§"/>
                      </a:pPr>
                      <a:r>
                        <a:rPr lang="en-GB" sz="1600" kern="1200" dirty="0">
                          <a:solidFill>
                            <a:schemeClr val="dk1"/>
                          </a:solidFill>
                          <a:effectLst/>
                          <a:latin typeface="+mn-lt"/>
                          <a:ea typeface="+mn-ea"/>
                          <a:cs typeface="+mn-cs"/>
                        </a:rPr>
                        <a:t>Impact of travelling distance on those currently attending Saltney Ferry C.P who would now have to travel to a new school on the Saltney Wood Memorial site.</a:t>
                      </a:r>
                    </a:p>
                    <a:p>
                      <a:pPr marL="285750" indent="-285750">
                        <a:buFont typeface="Wingdings" panose="05000000000000000000" pitchFamily="2" charset="2"/>
                        <a:buChar char="§"/>
                      </a:pPr>
                      <a:endParaRPr lang="en-GB" sz="1400" dirty="0"/>
                    </a:p>
                  </a:txBody>
                  <a:tcPr/>
                </a:tc>
                <a:extLst>
                  <a:ext uri="{0D108BD9-81ED-4DB2-BD59-A6C34878D82A}">
                    <a16:rowId xmlns:a16="http://schemas.microsoft.com/office/drawing/2014/main" val="2381612899"/>
                  </a:ext>
                </a:extLst>
              </a:tr>
            </a:tbl>
          </a:graphicData>
        </a:graphic>
      </p:graphicFrame>
      <p:pic>
        <p:nvPicPr>
          <p:cNvPr id="3" name="Picture 2">
            <a:extLst>
              <a:ext uri="{FF2B5EF4-FFF2-40B4-BE49-F238E27FC236}">
                <a16:creationId xmlns:a16="http://schemas.microsoft.com/office/drawing/2014/main" id="{B8BC5398-1951-0D9B-1467-8E1F89F7FF57}"/>
              </a:ext>
            </a:extLst>
          </p:cNvPr>
          <p:cNvPicPr>
            <a:picLocks noChangeAspect="1"/>
          </p:cNvPicPr>
          <p:nvPr/>
        </p:nvPicPr>
        <p:blipFill>
          <a:blip r:embed="rId8"/>
          <a:stretch>
            <a:fillRect/>
          </a:stretch>
        </p:blipFill>
        <p:spPr>
          <a:xfrm>
            <a:off x="3567079" y="1608796"/>
            <a:ext cx="415711" cy="407452"/>
          </a:xfrm>
          <a:prstGeom prst="rect">
            <a:avLst/>
          </a:prstGeom>
        </p:spPr>
      </p:pic>
      <p:pic>
        <p:nvPicPr>
          <p:cNvPr id="6" name="Picture 5">
            <a:extLst>
              <a:ext uri="{FF2B5EF4-FFF2-40B4-BE49-F238E27FC236}">
                <a16:creationId xmlns:a16="http://schemas.microsoft.com/office/drawing/2014/main" id="{85220AFB-5BFA-2D71-5997-79379D14FB05}"/>
              </a:ext>
            </a:extLst>
          </p:cNvPr>
          <p:cNvPicPr>
            <a:picLocks noChangeAspect="1"/>
          </p:cNvPicPr>
          <p:nvPr/>
        </p:nvPicPr>
        <p:blipFill>
          <a:blip r:embed="rId9"/>
          <a:stretch>
            <a:fillRect/>
          </a:stretch>
        </p:blipFill>
        <p:spPr>
          <a:xfrm>
            <a:off x="7602329" y="1608796"/>
            <a:ext cx="360543" cy="371810"/>
          </a:xfrm>
          <a:prstGeom prst="rect">
            <a:avLst/>
          </a:prstGeom>
        </p:spPr>
      </p:pic>
    </p:spTree>
    <p:extLst>
      <p:ext uri="{BB962C8B-B14F-4D97-AF65-F5344CB8AC3E}">
        <p14:creationId xmlns:p14="http://schemas.microsoft.com/office/powerpoint/2010/main" val="2157754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en-US" sz="2800" dirty="0"/>
              <a:t>Timescales</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Table 7">
            <a:extLst>
              <a:ext uri="{FF2B5EF4-FFF2-40B4-BE49-F238E27FC236}">
                <a16:creationId xmlns:a16="http://schemas.microsoft.com/office/drawing/2014/main" id="{3D4D07A2-DFA7-973F-8DB0-4F0E0D1B1D9D}"/>
              </a:ext>
            </a:extLst>
          </p:cNvPr>
          <p:cNvGraphicFramePr>
            <a:graphicFrameLocks noGrp="1"/>
          </p:cNvGraphicFramePr>
          <p:nvPr>
            <p:extLst>
              <p:ext uri="{D42A27DB-BD31-4B8C-83A1-F6EECF244321}">
                <p14:modId xmlns:p14="http://schemas.microsoft.com/office/powerpoint/2010/main" val="3701920795"/>
              </p:ext>
            </p:extLst>
          </p:nvPr>
        </p:nvGraphicFramePr>
        <p:xfrm>
          <a:off x="497973" y="1259019"/>
          <a:ext cx="8901762" cy="4572001"/>
        </p:xfrm>
        <a:graphic>
          <a:graphicData uri="http://schemas.openxmlformats.org/drawingml/2006/table">
            <a:tbl>
              <a:tblPr firstRow="1" firstCol="1" bandRow="1">
                <a:tableStyleId>{5C22544A-7EE6-4342-B048-85BDC9FD1C3A}</a:tableStyleId>
              </a:tblPr>
              <a:tblGrid>
                <a:gridCol w="4206525">
                  <a:extLst>
                    <a:ext uri="{9D8B030D-6E8A-4147-A177-3AD203B41FA5}">
                      <a16:colId xmlns:a16="http://schemas.microsoft.com/office/drawing/2014/main" val="20000"/>
                    </a:ext>
                  </a:extLst>
                </a:gridCol>
                <a:gridCol w="4695237">
                  <a:extLst>
                    <a:ext uri="{9D8B030D-6E8A-4147-A177-3AD203B41FA5}">
                      <a16:colId xmlns:a16="http://schemas.microsoft.com/office/drawing/2014/main" val="20001"/>
                    </a:ext>
                  </a:extLst>
                </a:gridCol>
              </a:tblGrid>
              <a:tr h="318321">
                <a:tc>
                  <a:txBody>
                    <a:bodyPr/>
                    <a:lstStyle/>
                    <a:p>
                      <a:pPr>
                        <a:lnSpc>
                          <a:spcPct val="107000"/>
                        </a:lnSpc>
                        <a:spcAft>
                          <a:spcPts val="0"/>
                        </a:spcAft>
                      </a:pPr>
                      <a:r>
                        <a:rPr lang="en-GB" sz="1600" dirty="0">
                          <a:effectLst/>
                        </a:rPr>
                        <a:t>Stage of Process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Key Dates*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31895">
                <a:tc>
                  <a:txBody>
                    <a:bodyPr/>
                    <a:lstStyle/>
                    <a:p>
                      <a:pPr>
                        <a:lnSpc>
                          <a:spcPct val="107000"/>
                        </a:lnSpc>
                        <a:spcAft>
                          <a:spcPts val="0"/>
                        </a:spcAft>
                      </a:pPr>
                      <a:r>
                        <a:rPr lang="en-GB" sz="1600" dirty="0">
                          <a:effectLst/>
                          <a:latin typeface="+mn-lt"/>
                          <a:ea typeface="Trebuchet MS" panose="020B0603020202020204" pitchFamily="34" charset="0"/>
                          <a:cs typeface="Times New Roman" panose="02020603050405020304" pitchFamily="18" charset="0"/>
                        </a:rPr>
                        <a:t>Formal Consultation</a:t>
                      </a:r>
                    </a:p>
                  </a:txBody>
                  <a:tcPr marL="68580" marR="68580" marT="0" marB="0"/>
                </a:tc>
                <a:tc>
                  <a:txBody>
                    <a:bodyPr/>
                    <a:lstStyle/>
                    <a:p>
                      <a:pPr>
                        <a:lnSpc>
                          <a:spcPct val="107000"/>
                        </a:lnSpc>
                        <a:spcAft>
                          <a:spcPts val="0"/>
                        </a:spcAft>
                      </a:pPr>
                      <a:r>
                        <a:rPr lang="en-GB" sz="1600" baseline="0" dirty="0">
                          <a:effectLst/>
                          <a:latin typeface="+mn-lt"/>
                          <a:ea typeface="Trebuchet MS" panose="020B0603020202020204" pitchFamily="34" charset="0"/>
                          <a:cs typeface="Times New Roman" panose="02020603050405020304" pitchFamily="18" charset="0"/>
                        </a:rPr>
                        <a:t>Tuesday 3</a:t>
                      </a:r>
                      <a:r>
                        <a:rPr lang="en-GB" sz="1600" baseline="30000" dirty="0">
                          <a:effectLst/>
                          <a:latin typeface="+mn-lt"/>
                          <a:ea typeface="Trebuchet MS" panose="020B0603020202020204" pitchFamily="34" charset="0"/>
                          <a:cs typeface="Times New Roman" panose="02020603050405020304" pitchFamily="18" charset="0"/>
                        </a:rPr>
                        <a:t>rd</a:t>
                      </a:r>
                      <a:r>
                        <a:rPr lang="en-GB" sz="1600" baseline="0" dirty="0">
                          <a:effectLst/>
                          <a:latin typeface="+mn-lt"/>
                          <a:ea typeface="Trebuchet MS" panose="020B0603020202020204" pitchFamily="34" charset="0"/>
                          <a:cs typeface="Times New Roman" panose="02020603050405020304" pitchFamily="18" charset="0"/>
                        </a:rPr>
                        <a:t> June 2025 to Friday July 18</a:t>
                      </a:r>
                      <a:r>
                        <a:rPr lang="en-GB" sz="1600" baseline="30000" dirty="0">
                          <a:effectLst/>
                          <a:latin typeface="+mn-lt"/>
                          <a:ea typeface="Trebuchet MS" panose="020B0603020202020204" pitchFamily="34" charset="0"/>
                          <a:cs typeface="Times New Roman" panose="02020603050405020304" pitchFamily="18" charset="0"/>
                        </a:rPr>
                        <a:t>th</a:t>
                      </a:r>
                      <a:r>
                        <a:rPr lang="en-GB" sz="1600" baseline="0" dirty="0">
                          <a:effectLst/>
                          <a:latin typeface="+mn-lt"/>
                          <a:ea typeface="Trebuchet MS" panose="020B0603020202020204" pitchFamily="34" charset="0"/>
                          <a:cs typeface="Times New Roman" panose="02020603050405020304" pitchFamily="18" charset="0"/>
                        </a:rPr>
                        <a:t> 2025.</a:t>
                      </a:r>
                      <a:endParaRPr lang="en-GB" sz="1600" dirty="0">
                        <a:effectLst/>
                        <a:latin typeface="+mn-lt"/>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004957">
                <a:tc>
                  <a:txBody>
                    <a:bodyPr/>
                    <a:lstStyle/>
                    <a:p>
                      <a:pPr>
                        <a:lnSpc>
                          <a:spcPct val="107000"/>
                        </a:lnSpc>
                        <a:spcAft>
                          <a:spcPts val="0"/>
                        </a:spcAft>
                      </a:pPr>
                      <a:r>
                        <a:rPr lang="en-GB" sz="1600" dirty="0">
                          <a:effectLst/>
                        </a:rPr>
                        <a:t>Cabinet consider the results of the consultation and determines whether to proceed with proposals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September/October 2025</a:t>
                      </a:r>
                    </a:p>
                    <a:p>
                      <a:pPr>
                        <a:lnSpc>
                          <a:spcPct val="107000"/>
                        </a:lnSpc>
                        <a:spcAft>
                          <a:spcPts val="0"/>
                        </a:spcAft>
                      </a:pPr>
                      <a:r>
                        <a:rPr lang="en-GB" sz="1600" dirty="0">
                          <a:effectLst/>
                        </a:rPr>
                        <a:t> </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1641">
                <a:tc>
                  <a:txBody>
                    <a:bodyPr/>
                    <a:lstStyle/>
                    <a:p>
                      <a:pPr>
                        <a:lnSpc>
                          <a:spcPct val="107000"/>
                        </a:lnSpc>
                        <a:spcAft>
                          <a:spcPts val="0"/>
                        </a:spcAft>
                      </a:pPr>
                      <a:r>
                        <a:rPr lang="en-GB" sz="1600">
                          <a:effectLst/>
                        </a:rPr>
                        <a:t>Council publish statutory notice and enter into objection period</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September/October 2025</a:t>
                      </a:r>
                    </a:p>
                  </a:txBody>
                  <a:tcPr marL="68580" marR="68580" marT="0" marB="0"/>
                </a:tc>
                <a:extLst>
                  <a:ext uri="{0D108BD9-81ED-4DB2-BD59-A6C34878D82A}">
                    <a16:rowId xmlns:a16="http://schemas.microsoft.com/office/drawing/2014/main" val="10003"/>
                  </a:ext>
                </a:extLst>
              </a:tr>
              <a:tr h="1004957">
                <a:tc>
                  <a:txBody>
                    <a:bodyPr/>
                    <a:lstStyle/>
                    <a:p>
                      <a:pPr>
                        <a:lnSpc>
                          <a:spcPct val="107000"/>
                        </a:lnSpc>
                        <a:spcAft>
                          <a:spcPts val="0"/>
                        </a:spcAft>
                      </a:pPr>
                      <a:r>
                        <a:rPr lang="en-GB" sz="1600">
                          <a:effectLst/>
                        </a:rPr>
                        <a:t>Cabinet consider the objection report and determine whether or not to implement the proposals</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January/February 2026</a:t>
                      </a:r>
                    </a:p>
                  </a:txBody>
                  <a:tcPr marL="68580" marR="68580" marT="0" marB="0"/>
                </a:tc>
                <a:extLst>
                  <a:ext uri="{0D108BD9-81ED-4DB2-BD59-A6C34878D82A}">
                    <a16:rowId xmlns:a16="http://schemas.microsoft.com/office/drawing/2014/main" val="10004"/>
                  </a:ext>
                </a:extLst>
              </a:tr>
              <a:tr h="850230">
                <a:tc>
                  <a:txBody>
                    <a:bodyPr/>
                    <a:lstStyle/>
                    <a:p>
                      <a:pPr>
                        <a:lnSpc>
                          <a:spcPct val="107000"/>
                        </a:lnSpc>
                        <a:spcAft>
                          <a:spcPts val="0"/>
                        </a:spcAft>
                      </a:pPr>
                      <a:r>
                        <a:rPr lang="en-GB" sz="1600">
                          <a:effectLst/>
                        </a:rPr>
                        <a:t>Decision notification letter is issued with outcome from Cabinet determination</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January/February 2026</a:t>
                      </a:r>
                    </a:p>
                  </a:txBody>
                  <a:tcPr marL="68580" marR="68580" marT="0" marB="0"/>
                </a:tc>
                <a:extLst>
                  <a:ext uri="{0D108BD9-81ED-4DB2-BD59-A6C34878D82A}">
                    <a16:rowId xmlns:a16="http://schemas.microsoft.com/office/drawing/2014/main" val="10005"/>
                  </a:ext>
                </a:extLst>
              </a:tr>
            </a:tbl>
          </a:graphicData>
        </a:graphic>
      </p:graphicFrame>
      <p:sp>
        <p:nvSpPr>
          <p:cNvPr id="10" name="TextBox 9">
            <a:extLst>
              <a:ext uri="{FF2B5EF4-FFF2-40B4-BE49-F238E27FC236}">
                <a16:creationId xmlns:a16="http://schemas.microsoft.com/office/drawing/2014/main" id="{23117D96-7825-04CC-D6F0-4D4B971CD8C4}"/>
              </a:ext>
            </a:extLst>
          </p:cNvPr>
          <p:cNvSpPr txBox="1"/>
          <p:nvPr/>
        </p:nvSpPr>
        <p:spPr>
          <a:xfrm>
            <a:off x="497973" y="5943600"/>
            <a:ext cx="8315644" cy="369332"/>
          </a:xfrm>
          <a:prstGeom prst="rect">
            <a:avLst/>
          </a:prstGeom>
          <a:noFill/>
        </p:spPr>
        <p:txBody>
          <a:bodyPr wrap="square">
            <a:spAutoFit/>
          </a:bodyPr>
          <a:lstStyle/>
          <a:p>
            <a:r>
              <a:rPr lang="en-US" sz="1800" dirty="0">
                <a:effectLst/>
                <a:latin typeface="Arial" panose="020B0604020202020204" pitchFamily="34" charset="0"/>
                <a:ea typeface="Trebuchet MS" panose="020B0603020202020204" pitchFamily="34" charset="0"/>
              </a:rPr>
              <a:t>* these dates may be subject to alteration dependent on cabinet approvals.</a:t>
            </a:r>
            <a:endParaRPr lang="en-GB" dirty="0"/>
          </a:p>
        </p:txBody>
      </p:sp>
    </p:spTree>
    <p:extLst>
      <p:ext uri="{BB962C8B-B14F-4D97-AF65-F5344CB8AC3E}">
        <p14:creationId xmlns:p14="http://schemas.microsoft.com/office/powerpoint/2010/main" val="3758929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C54328-0E3E-40FC-9B9C-E60E585EE030}">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customXml/itemProps2.xml><?xml version="1.0" encoding="utf-8"?>
<ds:datastoreItem xmlns:ds="http://schemas.openxmlformats.org/officeDocument/2006/customXml" ds:itemID="{D333AA69-F09C-4769-984A-89F31444738D}">
  <ds:schemaRefs>
    <ds:schemaRef ds:uri="http://schemas.microsoft.com/sharepoint/v3/contenttype/forms"/>
  </ds:schemaRefs>
</ds:datastoreItem>
</file>

<file path=customXml/itemProps3.xml><?xml version="1.0" encoding="utf-8"?>
<ds:datastoreItem xmlns:ds="http://schemas.openxmlformats.org/officeDocument/2006/customXml" ds:itemID="{F4172B9F-030A-4864-9C8F-117B052D0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0</TotalTime>
  <Words>1336</Words>
  <Application>Microsoft Office PowerPoint</Application>
  <PresentationFormat>Widescreen</PresentationFormat>
  <Paragraphs>135</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Rounded MT Bold</vt:lpstr>
      <vt:lpstr>Calibri</vt:lpstr>
      <vt:lpstr>Century Gothic</vt:lpstr>
      <vt:lpstr>Times New Roman</vt:lpstr>
      <vt:lpstr>Trebuchet MS</vt:lpstr>
      <vt:lpstr>Wingdings</vt:lpstr>
      <vt:lpstr>Wingdings 3</vt:lpstr>
      <vt:lpstr>Ion</vt:lpstr>
      <vt:lpstr>Consultation to Reorganise Saltney Ferry C.P and Saltney Wood Memorial C.P  Closing Saltney Ferry C.P and Saltney Wood Memorial C.P and opening a new maintained community primary school operating on the current two sites whilst a new building is approved and constructed.  </vt:lpstr>
      <vt:lpstr>Introduction  The Council is seeking your views on a proposal to reorganise Saltney Ferry C.P and Saltney Wood Memorial C.P.   The council proposes to deliver this reorganisation by:  . Closing Saltney Ferry C.P. and Saltney Wood Memorial C.P. . Opening an amalgamated primary school initially on the current two sites, while a new building is approved and constructed. . Opening a new 315 place Community English Medium Primary School on land currently occupied by Saltney Wood Memorial C.P.  Want more information?  If you would like to learn more about our plans, we have prepared a more detailed document.  Follow this link  https://www.flintshire.gov.uk/en/Resident/Schools/School-Modernisation-Related/Proposal-To-Reorganise-Saltney-Ferry-C.P-And-Saltney-Wood-Memorial-C.P.aspx    </vt:lpstr>
      <vt:lpstr>What are we doing?</vt:lpstr>
      <vt:lpstr> Background  Saltney Ferry C.P. and Saltney Wood Memorial C.P. are two English-medium community primary schools serving the Saltney area. Both schools have historically been undersubscribed, and projections indicate this trend will continue. Undersubscribed schools are costly to operate and reflect a diminishing demand in the area. Additionally, both schools require expensive repairs, maintenance, and suitability improvements.  As the local authority, it is our duty to provide the right number of school places in the right area and ensure efficient and effective use of finances. Therefore, a proposal has been put forward to close and amalgamate the two schools into a single, state-of-the-art facility using the land attached to the current Saltney Wood Memorial C.P. site.  </vt:lpstr>
      <vt:lpstr>Why are we thinking about changing things?</vt:lpstr>
      <vt:lpstr>What are we proposing?</vt:lpstr>
      <vt:lpstr>Other options</vt:lpstr>
      <vt:lpstr>What are the advantages and disadvantages of the proposal?</vt:lpstr>
      <vt:lpstr>Timescales</vt:lpstr>
      <vt:lpstr>Tell us what you think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2021-05-06T10:44:12Z</dcterms:created>
  <dcterms:modified xsi:type="dcterms:W3CDTF">2025-05-30T13:37:56Z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