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31_125F2793.xml" ContentType="application/vnd.ms-powerpoint.comment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6"/>
  </p:notesMasterIdLst>
  <p:sldIdLst>
    <p:sldId id="257" r:id="rId2"/>
    <p:sldId id="298" r:id="rId3"/>
    <p:sldId id="299" r:id="rId4"/>
    <p:sldId id="312" r:id="rId5"/>
    <p:sldId id="301" r:id="rId6"/>
    <p:sldId id="302" r:id="rId7"/>
    <p:sldId id="313" r:id="rId8"/>
    <p:sldId id="303" r:id="rId9"/>
    <p:sldId id="314" r:id="rId10"/>
    <p:sldId id="304" r:id="rId11"/>
    <p:sldId id="305" r:id="rId12"/>
    <p:sldId id="306" r:id="rId13"/>
    <p:sldId id="307" r:id="rId14"/>
    <p:sldId id="30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7B8413-2161-60E6-AC06-4AFA172A072B}" name="Kaarina Ruta" initials="KR" userId="S::kaarina.ruta@WLGA.GOV.UK::505b7bc8-99bf-42ac-bbfe-99823384ad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ie Wilby" initials="KW" lastIdx="9" clrIdx="0">
    <p:extLst>
      <p:ext uri="{19B8F6BF-5375-455C-9EA6-DF929625EA0E}">
        <p15:presenceInfo xmlns:p15="http://schemas.microsoft.com/office/powerpoint/2012/main" userId="S-1-5-21-1275210071-583907252-682003330-25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53"/>
    <a:srgbClr val="8A1146"/>
    <a:srgbClr val="E012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BF82F-DC52-4885-93DE-606C63507233}" v="2" dt="2023-01-23T10:54:56.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snapToObjects="1">
      <p:cViewPr varScale="1">
        <p:scale>
          <a:sx n="71" d="100"/>
          <a:sy n="71" d="100"/>
        </p:scale>
        <p:origin x="130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arina Ruta" userId="505b7bc8-99bf-42ac-bbfe-99823384ad0f" providerId="ADAL" clId="{87EBF82F-DC52-4885-93DE-606C63507233}"/>
    <pc:docChg chg="undo custSel addSld modSld sldOrd">
      <pc:chgData name="Kaarina Ruta" userId="505b7bc8-99bf-42ac-bbfe-99823384ad0f" providerId="ADAL" clId="{87EBF82F-DC52-4885-93DE-606C63507233}" dt="2023-01-23T11:05:16.582" v="1006" actId="20577"/>
      <pc:docMkLst>
        <pc:docMk/>
      </pc:docMkLst>
      <pc:sldChg chg="modSp mod delCm">
        <pc:chgData name="Kaarina Ruta" userId="505b7bc8-99bf-42ac-bbfe-99823384ad0f" providerId="ADAL" clId="{87EBF82F-DC52-4885-93DE-606C63507233}" dt="2023-01-23T10:55:46.438" v="812" actId="20577"/>
        <pc:sldMkLst>
          <pc:docMk/>
          <pc:sldMk cId="4141795140" sldId="301"/>
        </pc:sldMkLst>
        <pc:spChg chg="mod">
          <ac:chgData name="Kaarina Ruta" userId="505b7bc8-99bf-42ac-bbfe-99823384ad0f" providerId="ADAL" clId="{87EBF82F-DC52-4885-93DE-606C63507233}" dt="2023-01-23T10:55:46.438" v="812" actId="20577"/>
          <ac:spMkLst>
            <pc:docMk/>
            <pc:sldMk cId="4141795140" sldId="301"/>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Kaarina Ruta" userId="505b7bc8-99bf-42ac-bbfe-99823384ad0f" providerId="ADAL" clId="{87EBF82F-DC52-4885-93DE-606C63507233}" dt="2023-01-23T09:39:54.648" v="137"/>
              <pc2:cmMkLst xmlns:pc2="http://schemas.microsoft.com/office/powerpoint/2019/9/main/command">
                <pc:docMk/>
                <pc:sldMk cId="4141795140" sldId="301"/>
                <pc2:cmMk id="{9024FEC3-2B2F-4F92-BB18-D32646750A6E}"/>
              </pc2:cmMkLst>
            </pc226:cmChg>
          </p:ext>
        </pc:extLst>
      </pc:sldChg>
      <pc:sldChg chg="modSp mod delCm modCm">
        <pc:chgData name="Kaarina Ruta" userId="505b7bc8-99bf-42ac-bbfe-99823384ad0f" providerId="ADAL" clId="{87EBF82F-DC52-4885-93DE-606C63507233}" dt="2023-01-23T11:02:32.457" v="891" actId="20577"/>
        <pc:sldMkLst>
          <pc:docMk/>
          <pc:sldMk cId="2494051715" sldId="303"/>
        </pc:sldMkLst>
        <pc:spChg chg="mod">
          <ac:chgData name="Kaarina Ruta" userId="505b7bc8-99bf-42ac-bbfe-99823384ad0f" providerId="ADAL" clId="{87EBF82F-DC52-4885-93DE-606C63507233}" dt="2023-01-23T11:02:32.457" v="891" actId="20577"/>
          <ac:spMkLst>
            <pc:docMk/>
            <pc:sldMk cId="2494051715" sldId="303"/>
            <ac:spMk id="2" creationId="{00000000-0000-0000-0000-000000000000}"/>
          </ac:spMkLst>
        </pc:spChg>
        <pc:spChg chg="mod">
          <ac:chgData name="Kaarina Ruta" userId="505b7bc8-99bf-42ac-bbfe-99823384ad0f" providerId="ADAL" clId="{87EBF82F-DC52-4885-93DE-606C63507233}" dt="2023-01-23T11:01:37.632" v="888" actId="255"/>
          <ac:spMkLst>
            <pc:docMk/>
            <pc:sldMk cId="2494051715" sldId="303"/>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Kaarina Ruta" userId="505b7bc8-99bf-42ac-bbfe-99823384ad0f" providerId="ADAL" clId="{87EBF82F-DC52-4885-93DE-606C63507233}" dt="2023-01-23T09:46:15.977" v="302"/>
              <pc2:cmMkLst xmlns:pc2="http://schemas.microsoft.com/office/powerpoint/2019/9/main/command">
                <pc:docMk/>
                <pc:sldMk cId="2494051715" sldId="303"/>
                <pc2:cmMk id="{F449FE62-90EC-4990-8801-EE7B80027977}"/>
              </pc2:cmMkLst>
            </pc226:cmChg>
            <pc226:cmChg xmlns:pc226="http://schemas.microsoft.com/office/powerpoint/2022/06/main/command" chg="del mod">
              <pc226:chgData name="Kaarina Ruta" userId="505b7bc8-99bf-42ac-bbfe-99823384ad0f" providerId="ADAL" clId="{87EBF82F-DC52-4885-93DE-606C63507233}" dt="2023-01-23T09:42:01.172" v="140"/>
              <pc2:cmMkLst xmlns:pc2="http://schemas.microsoft.com/office/powerpoint/2019/9/main/command">
                <pc:docMk/>
                <pc:sldMk cId="2494051715" sldId="303"/>
                <pc2:cmMk id="{34ECD989-7173-4AA5-A932-E77E41C3A4AF}"/>
              </pc2:cmMkLst>
            </pc226:cmChg>
            <pc226:cmChg xmlns:pc226="http://schemas.microsoft.com/office/powerpoint/2022/06/main/command" chg="del mod">
              <pc226:chgData name="Kaarina Ruta" userId="505b7bc8-99bf-42ac-bbfe-99823384ad0f" providerId="ADAL" clId="{87EBF82F-DC52-4885-93DE-606C63507233}" dt="2023-01-23T09:42:06.739" v="141"/>
              <pc2:cmMkLst xmlns:pc2="http://schemas.microsoft.com/office/powerpoint/2019/9/main/command">
                <pc:docMk/>
                <pc:sldMk cId="2494051715" sldId="303"/>
                <pc2:cmMk id="{EF549EE7-57D6-4B2A-A4C3-798953EC2474}"/>
              </pc2:cmMkLst>
            </pc226:cmChg>
          </p:ext>
        </pc:extLst>
      </pc:sldChg>
      <pc:sldChg chg="modSp mod addCm modCm">
        <pc:chgData name="Kaarina Ruta" userId="505b7bc8-99bf-42ac-bbfe-99823384ad0f" providerId="ADAL" clId="{87EBF82F-DC52-4885-93DE-606C63507233}" dt="2023-01-23T11:05:16.582" v="1006" actId="20577"/>
        <pc:sldMkLst>
          <pc:docMk/>
          <pc:sldMk cId="308225939" sldId="305"/>
        </pc:sldMkLst>
        <pc:spChg chg="mod">
          <ac:chgData name="Kaarina Ruta" userId="505b7bc8-99bf-42ac-bbfe-99823384ad0f" providerId="ADAL" clId="{87EBF82F-DC52-4885-93DE-606C63507233}" dt="2023-01-23T11:05:16.582" v="1006" actId="20577"/>
          <ac:spMkLst>
            <pc:docMk/>
            <pc:sldMk cId="308225939" sldId="305"/>
            <ac:spMk id="3" creationId="{00000000-0000-0000-0000-000000000000}"/>
          </ac:spMkLst>
        </pc:spChg>
        <pc:extLst>
          <p:ext xmlns:p="http://schemas.openxmlformats.org/presentationml/2006/main" uri="{D6D511B9-2390-475A-947B-AFAB55BFBCF1}">
            <pc226:cmChg xmlns:pc226="http://schemas.microsoft.com/office/powerpoint/2022/06/main/command" chg="add mod">
              <pc226:chgData name="Kaarina Ruta" userId="505b7bc8-99bf-42ac-bbfe-99823384ad0f" providerId="ADAL" clId="{87EBF82F-DC52-4885-93DE-606C63507233}" dt="2023-01-23T11:05:16.582" v="1006" actId="20577"/>
              <pc2:cmMkLst xmlns:pc2="http://schemas.microsoft.com/office/powerpoint/2019/9/main/command">
                <pc:docMk/>
                <pc:sldMk cId="308225939" sldId="305"/>
                <pc2:cmMk id="{FD49BD8B-396B-42D4-8B7A-33292494FF17}"/>
              </pc2:cmMkLst>
            </pc226:cmChg>
            <pc226:cmChg xmlns:pc226="http://schemas.microsoft.com/office/powerpoint/2022/06/main/command" chg="add mod">
              <pc226:chgData name="Kaarina Ruta" userId="505b7bc8-99bf-42ac-bbfe-99823384ad0f" providerId="ADAL" clId="{87EBF82F-DC52-4885-93DE-606C63507233}" dt="2023-01-23T11:05:16.582" v="1006" actId="20577"/>
              <pc2:cmMkLst xmlns:pc2="http://schemas.microsoft.com/office/powerpoint/2019/9/main/command">
                <pc:docMk/>
                <pc:sldMk cId="308225939" sldId="305"/>
                <pc2:cmMk id="{66B971FC-4453-4890-9DA1-F31F0019CEDE}"/>
              </pc2:cmMkLst>
            </pc226:cmChg>
          </p:ext>
        </pc:extLst>
      </pc:sldChg>
      <pc:sldChg chg="modSp mod">
        <pc:chgData name="Kaarina Ruta" userId="505b7bc8-99bf-42ac-bbfe-99823384ad0f" providerId="ADAL" clId="{87EBF82F-DC52-4885-93DE-606C63507233}" dt="2023-01-23T09:57:36.642" v="616" actId="20577"/>
        <pc:sldMkLst>
          <pc:docMk/>
          <pc:sldMk cId="617396896" sldId="306"/>
        </pc:sldMkLst>
        <pc:spChg chg="mod">
          <ac:chgData name="Kaarina Ruta" userId="505b7bc8-99bf-42ac-bbfe-99823384ad0f" providerId="ADAL" clId="{87EBF82F-DC52-4885-93DE-606C63507233}" dt="2023-01-23T09:57:36.642" v="616" actId="20577"/>
          <ac:spMkLst>
            <pc:docMk/>
            <pc:sldMk cId="617396896" sldId="306"/>
            <ac:spMk id="3" creationId="{00000000-0000-0000-0000-000000000000}"/>
          </ac:spMkLst>
        </pc:spChg>
      </pc:sldChg>
      <pc:sldChg chg="modSp mod delCm modCm">
        <pc:chgData name="Kaarina Ruta" userId="505b7bc8-99bf-42ac-bbfe-99823384ad0f" providerId="ADAL" clId="{87EBF82F-DC52-4885-93DE-606C63507233}" dt="2023-01-23T11:02:04.517" v="890" actId="255"/>
        <pc:sldMkLst>
          <pc:docMk/>
          <pc:sldMk cId="530387649" sldId="309"/>
        </pc:sldMkLst>
        <pc:spChg chg="mod">
          <ac:chgData name="Kaarina Ruta" userId="505b7bc8-99bf-42ac-bbfe-99823384ad0f" providerId="ADAL" clId="{87EBF82F-DC52-4885-93DE-606C63507233}" dt="2023-01-23T11:02:04.517" v="890" actId="255"/>
          <ac:spMkLst>
            <pc:docMk/>
            <pc:sldMk cId="530387649" sldId="309"/>
            <ac:spMk id="3" creationId="{D2AF7179-30E9-03BE-5473-7418978A9F68}"/>
          </ac:spMkLst>
        </pc:spChg>
        <pc:extLst>
          <p:ext xmlns:p="http://schemas.openxmlformats.org/presentationml/2006/main" uri="{D6D511B9-2390-475A-947B-AFAB55BFBCF1}">
            <pc226:cmChg xmlns:pc226="http://schemas.microsoft.com/office/powerpoint/2022/06/main/command" chg="del mod">
              <pc226:chgData name="Kaarina Ruta" userId="505b7bc8-99bf-42ac-bbfe-99823384ad0f" providerId="ADAL" clId="{87EBF82F-DC52-4885-93DE-606C63507233}" dt="2023-01-23T09:37:38.258" v="5"/>
              <pc2:cmMkLst xmlns:pc2="http://schemas.microsoft.com/office/powerpoint/2019/9/main/command">
                <pc:docMk/>
                <pc:sldMk cId="530387649" sldId="309"/>
                <pc2:cmMk id="{B501980B-B3E7-44EC-8375-4D7E7EDCC14D}"/>
              </pc2:cmMkLst>
            </pc226:cmChg>
            <pc226:cmChg xmlns:pc226="http://schemas.microsoft.com/office/powerpoint/2022/06/main/command" chg="del mod">
              <pc226:chgData name="Kaarina Ruta" userId="505b7bc8-99bf-42ac-bbfe-99823384ad0f" providerId="ADAL" clId="{87EBF82F-DC52-4885-93DE-606C63507233}" dt="2023-01-23T09:38:16.722" v="9"/>
              <pc2:cmMkLst xmlns:pc2="http://schemas.microsoft.com/office/powerpoint/2019/9/main/command">
                <pc:docMk/>
                <pc:sldMk cId="530387649" sldId="309"/>
                <pc2:cmMk id="{0BFE1D51-4D77-42AF-9624-A73D8359FB29}"/>
              </pc2:cmMkLst>
            </pc226:cmChg>
          </p:ext>
        </pc:extLst>
      </pc:sldChg>
      <pc:sldChg chg="modSp new mod">
        <pc:chgData name="Kaarina Ruta" userId="505b7bc8-99bf-42ac-bbfe-99823384ad0f" providerId="ADAL" clId="{87EBF82F-DC52-4885-93DE-606C63507233}" dt="2023-01-23T11:03:47.919" v="1001" actId="20577"/>
        <pc:sldMkLst>
          <pc:docMk/>
          <pc:sldMk cId="1707283029" sldId="310"/>
        </pc:sldMkLst>
        <pc:spChg chg="mod">
          <ac:chgData name="Kaarina Ruta" userId="505b7bc8-99bf-42ac-bbfe-99823384ad0f" providerId="ADAL" clId="{87EBF82F-DC52-4885-93DE-606C63507233}" dt="2023-01-23T09:54:51.274" v="577" actId="20577"/>
          <ac:spMkLst>
            <pc:docMk/>
            <pc:sldMk cId="1707283029" sldId="310"/>
            <ac:spMk id="2" creationId="{FBA2555E-656A-B863-D7E6-DE5A1E6043AB}"/>
          </ac:spMkLst>
        </pc:spChg>
        <pc:spChg chg="mod">
          <ac:chgData name="Kaarina Ruta" userId="505b7bc8-99bf-42ac-bbfe-99823384ad0f" providerId="ADAL" clId="{87EBF82F-DC52-4885-93DE-606C63507233}" dt="2023-01-23T11:03:47.919" v="1001" actId="20577"/>
          <ac:spMkLst>
            <pc:docMk/>
            <pc:sldMk cId="1707283029" sldId="310"/>
            <ac:spMk id="3" creationId="{20FE2A8C-B40C-5673-4F0D-3AC96F4DED0C}"/>
          </ac:spMkLst>
        </pc:spChg>
      </pc:sldChg>
      <pc:sldChg chg="modSp new mod ord">
        <pc:chgData name="Kaarina Ruta" userId="505b7bc8-99bf-42ac-bbfe-99823384ad0f" providerId="ADAL" clId="{87EBF82F-DC52-4885-93DE-606C63507233}" dt="2023-01-23T11:00:58.911" v="887" actId="20577"/>
        <pc:sldMkLst>
          <pc:docMk/>
          <pc:sldMk cId="1060724417" sldId="311"/>
        </pc:sldMkLst>
        <pc:spChg chg="mod">
          <ac:chgData name="Kaarina Ruta" userId="505b7bc8-99bf-42ac-bbfe-99823384ad0f" providerId="ADAL" clId="{87EBF82F-DC52-4885-93DE-606C63507233}" dt="2023-01-23T10:58:56.594" v="866" actId="20577"/>
          <ac:spMkLst>
            <pc:docMk/>
            <pc:sldMk cId="1060724417" sldId="311"/>
            <ac:spMk id="2" creationId="{18BCF705-1F45-3FFE-5162-E4CB692E0717}"/>
          </ac:spMkLst>
        </pc:spChg>
        <pc:spChg chg="mod">
          <ac:chgData name="Kaarina Ruta" userId="505b7bc8-99bf-42ac-bbfe-99823384ad0f" providerId="ADAL" clId="{87EBF82F-DC52-4885-93DE-606C63507233}" dt="2023-01-23T11:00:58.911" v="887" actId="20577"/>
          <ac:spMkLst>
            <pc:docMk/>
            <pc:sldMk cId="1060724417" sldId="311"/>
            <ac:spMk id="3" creationId="{D2E0803B-04EF-81C5-2044-164528B68C0D}"/>
          </ac:spMkLst>
        </pc:spChg>
      </pc:sldChg>
    </pc:docChg>
  </pc:docChgLst>
</pc:chgInfo>
</file>

<file path=ppt/comments/modernComment_131_125F2793.xml><?xml version="1.0" encoding="utf-8"?>
<p188:cmLst xmlns:a="http://schemas.openxmlformats.org/drawingml/2006/main" xmlns:r="http://schemas.openxmlformats.org/officeDocument/2006/relationships" xmlns:p188="http://schemas.microsoft.com/office/powerpoint/2018/8/main">
  <p188:cm id="{FD49BD8B-396B-42D4-8B7A-33292494FF17}" authorId="{EA7B8413-2161-60E6-AC06-4AFA172A072B}" created="2023-01-23T11:04:23.718">
    <ac:txMkLst xmlns:ac="http://schemas.microsoft.com/office/drawing/2013/main/command">
      <pc:docMk xmlns:pc="http://schemas.microsoft.com/office/powerpoint/2013/main/command"/>
      <pc:sldMk xmlns:pc="http://schemas.microsoft.com/office/powerpoint/2013/main/command" cId="308225939" sldId="305"/>
      <ac:spMk id="3" creationId="{00000000-0000-0000-0000-000000000000}"/>
      <ac:txMk cp="78" len="160">
        <ac:context len="1170" hash="3206318690"/>
      </ac:txMk>
    </ac:txMkLst>
    <p188:pos x="8220841" y="596416"/>
    <p188:txBody>
      <a:bodyPr/>
      <a:lstStyle/>
      <a:p>
        <a:r>
          <a:rPr lang="en-GB"/>
          <a:t>W say this in an earlier slide. Could be removed</a:t>
        </a:r>
      </a:p>
    </p188:txBody>
  </p188:cm>
  <p188:cm id="{66B971FC-4453-4890-9DA1-F31F0019CEDE}" authorId="{EA7B8413-2161-60E6-AC06-4AFA172A072B}" created="2023-01-23T11:04:49.600">
    <ac:txMkLst xmlns:ac="http://schemas.microsoft.com/office/drawing/2013/main/command">
      <pc:docMk xmlns:pc="http://schemas.microsoft.com/office/powerpoint/2013/main/command"/>
      <pc:sldMk xmlns:pc="http://schemas.microsoft.com/office/powerpoint/2013/main/command" cId="308225939" sldId="305"/>
      <ac:spMk id="3" creationId="{00000000-0000-0000-0000-000000000000}"/>
      <ac:txMk cp="551" len="78">
        <ac:context len="1170" hash="3206318690"/>
      </ac:txMk>
    </ac:txMkLst>
    <p188:pos x="8447344" y="2039322"/>
    <p188:txBody>
      <a:bodyPr/>
      <a:lstStyle/>
      <a:p>
        <a:r>
          <a:rPr lang="en-GB"/>
          <a:t>Could be removed.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2CE06-5F3A-4BF0-81FE-4CEA245549DF}" type="datetimeFigureOut">
              <a:rPr lang="en-GB" smtClean="0"/>
              <a:t>24/01/2023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914AF-A90A-4A96-8B74-9D493425A288}" type="slidenum">
              <a:rPr lang="en-GB" smtClean="0"/>
              <a:t>‹#›</a:t>
            </a:fld>
            <a:endParaRPr lang="en-GB" dirty="0"/>
          </a:p>
        </p:txBody>
      </p:sp>
    </p:spTree>
    <p:extLst>
      <p:ext uri="{BB962C8B-B14F-4D97-AF65-F5344CB8AC3E}">
        <p14:creationId xmlns:p14="http://schemas.microsoft.com/office/powerpoint/2010/main" val="387516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C914AF-A90A-4A96-8B74-9D493425A288}" type="slidenum">
              <a:rPr lang="en-GB" smtClean="0"/>
              <a:t>1</a:t>
            </a:fld>
            <a:endParaRPr lang="en-GB" dirty="0"/>
          </a:p>
        </p:txBody>
      </p:sp>
    </p:spTree>
    <p:extLst>
      <p:ext uri="{BB962C8B-B14F-4D97-AF65-F5344CB8AC3E}">
        <p14:creationId xmlns:p14="http://schemas.microsoft.com/office/powerpoint/2010/main" val="330098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69278"/>
            <a:ext cx="6858000" cy="2387600"/>
          </a:xfrm>
        </p:spPr>
        <p:txBody>
          <a:bodyPr anchor="b">
            <a:normAutofit/>
          </a:bodyPr>
          <a:lstStyle>
            <a:lvl1pPr algn="ctr">
              <a:defRPr sz="5800">
                <a:solidFill>
                  <a:srgbClr val="006A53"/>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143000" y="3512233"/>
            <a:ext cx="6858000" cy="1655762"/>
          </a:xfrm>
        </p:spPr>
        <p:txBody>
          <a:bodyPr/>
          <a:lstStyle>
            <a:lvl1pPr marL="0" indent="0" algn="ctr">
              <a:buNone/>
              <a:defRPr sz="2400">
                <a:solidFill>
                  <a:srgbClr val="8A11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808DAA92-1E48-4BCD-8E00-9348F701B826}" type="slidenum">
              <a:rPr lang="en-GB" smtClean="0"/>
              <a:t>‹#›</a:t>
            </a:fld>
            <a:endParaRPr lang="en-GB" dirty="0"/>
          </a:p>
        </p:txBody>
      </p:sp>
    </p:spTree>
    <p:extLst>
      <p:ext uri="{BB962C8B-B14F-4D97-AF65-F5344CB8AC3E}">
        <p14:creationId xmlns:p14="http://schemas.microsoft.com/office/powerpoint/2010/main" val="176559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32469"/>
            <a:ext cx="7886700" cy="1325563"/>
          </a:xfrm>
        </p:spPr>
        <p:txBody>
          <a:bodyPr/>
          <a:lstStyle>
            <a:lvl1pPr>
              <a:defRPr>
                <a:solidFill>
                  <a:srgbClr val="006A53"/>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28650" y="1792969"/>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808DAA92-1E48-4BCD-8E00-9348F701B826}" type="slidenum">
              <a:rPr lang="en-GB" smtClean="0"/>
              <a:t>‹#›</a:t>
            </a:fld>
            <a:endParaRPr lang="en-GB" dirty="0"/>
          </a:p>
        </p:txBody>
      </p:sp>
    </p:spTree>
    <p:extLst>
      <p:ext uri="{BB962C8B-B14F-4D97-AF65-F5344CB8AC3E}">
        <p14:creationId xmlns:p14="http://schemas.microsoft.com/office/powerpoint/2010/main" val="21330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solidFill>
                  <a:srgbClr val="006A53"/>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08DAA92-1E48-4BCD-8E00-9348F701B826}" type="slidenum">
              <a:rPr lang="en-GB" smtClean="0"/>
              <a:t>‹#›</a:t>
            </a:fld>
            <a:endParaRPr lang="en-GB" dirty="0"/>
          </a:p>
        </p:txBody>
      </p:sp>
    </p:spTree>
    <p:extLst>
      <p:ext uri="{BB962C8B-B14F-4D97-AF65-F5344CB8AC3E}">
        <p14:creationId xmlns:p14="http://schemas.microsoft.com/office/powerpoint/2010/main" val="181934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A53"/>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808DAA92-1E48-4BCD-8E00-9348F701B826}" type="slidenum">
              <a:rPr lang="en-GB" smtClean="0"/>
              <a:t>‹#›</a:t>
            </a:fld>
            <a:endParaRPr lang="en-GB" dirty="0"/>
          </a:p>
        </p:txBody>
      </p:sp>
    </p:spTree>
    <p:extLst>
      <p:ext uri="{BB962C8B-B14F-4D97-AF65-F5344CB8AC3E}">
        <p14:creationId xmlns:p14="http://schemas.microsoft.com/office/powerpoint/2010/main" val="58281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lvl1pPr>
              <a:defRPr>
                <a:solidFill>
                  <a:srgbClr val="006A53"/>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808DAA92-1E48-4BCD-8E00-9348F701B826}" type="slidenum">
              <a:rPr lang="en-GB" smtClean="0"/>
              <a:t>‹#›</a:t>
            </a:fld>
            <a:endParaRPr lang="en-GB" dirty="0"/>
          </a:p>
        </p:txBody>
      </p:sp>
    </p:spTree>
    <p:extLst>
      <p:ext uri="{BB962C8B-B14F-4D97-AF65-F5344CB8AC3E}">
        <p14:creationId xmlns:p14="http://schemas.microsoft.com/office/powerpoint/2010/main" val="48214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A53"/>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808DAA92-1E48-4BCD-8E00-9348F701B826}" type="slidenum">
              <a:rPr lang="en-GB" smtClean="0"/>
              <a:t>‹#›</a:t>
            </a:fld>
            <a:endParaRPr lang="en-GB" dirty="0"/>
          </a:p>
        </p:txBody>
      </p:sp>
    </p:spTree>
    <p:extLst>
      <p:ext uri="{BB962C8B-B14F-4D97-AF65-F5344CB8AC3E}">
        <p14:creationId xmlns:p14="http://schemas.microsoft.com/office/powerpoint/2010/main" val="370219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solidFill>
                  <a:srgbClr val="006A53"/>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808DAA92-1E48-4BCD-8E00-9348F701B826}" type="slidenum">
              <a:rPr lang="en-GB" smtClean="0"/>
              <a:t>‹#›</a:t>
            </a:fld>
            <a:endParaRPr lang="en-GB" dirty="0"/>
          </a:p>
        </p:txBody>
      </p:sp>
    </p:spTree>
    <p:extLst>
      <p:ext uri="{BB962C8B-B14F-4D97-AF65-F5344CB8AC3E}">
        <p14:creationId xmlns:p14="http://schemas.microsoft.com/office/powerpoint/2010/main" val="412135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endParaRPr lang="en-GB"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808DAA92-1E48-4BCD-8E00-9348F701B826}" type="slidenum">
              <a:rPr lang="en-GB" smtClean="0"/>
              <a:t>‹#›</a:t>
            </a:fld>
            <a:endParaRPr lang="en-GB" dirty="0"/>
          </a:p>
        </p:txBody>
      </p:sp>
    </p:spTree>
    <p:extLst>
      <p:ext uri="{BB962C8B-B14F-4D97-AF65-F5344CB8AC3E}">
        <p14:creationId xmlns:p14="http://schemas.microsoft.com/office/powerpoint/2010/main" val="101990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A53"/>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5B1610D9-9766-4280-AF45-7963BCE7835E}" type="slidenum">
              <a:rPr lang="en-GB" smtClean="0"/>
              <a:t>‹#›</a:t>
            </a:fld>
            <a:endParaRPr lang="en-GB" dirty="0"/>
          </a:p>
        </p:txBody>
      </p:sp>
    </p:spTree>
    <p:extLst>
      <p:ext uri="{BB962C8B-B14F-4D97-AF65-F5344CB8AC3E}">
        <p14:creationId xmlns:p14="http://schemas.microsoft.com/office/powerpoint/2010/main" val="316106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628644" y="6437990"/>
            <a:ext cx="59599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DAA92-1E48-4BCD-8E00-9348F701B826}" type="slidenum">
              <a:rPr lang="en-GB" smtClean="0"/>
              <a:t>‹#›</a:t>
            </a:fld>
            <a:endParaRPr lang="en-GB" dirty="0"/>
          </a:p>
        </p:txBody>
      </p:sp>
      <p:grpSp>
        <p:nvGrpSpPr>
          <p:cNvPr id="7" name="Group 6"/>
          <p:cNvGrpSpPr/>
          <p:nvPr userDrawn="1"/>
        </p:nvGrpSpPr>
        <p:grpSpPr>
          <a:xfrm>
            <a:off x="0" y="5408086"/>
            <a:ext cx="9144000" cy="1369304"/>
            <a:chOff x="0" y="5293788"/>
            <a:chExt cx="9156700" cy="1369304"/>
          </a:xfrm>
        </p:grpSpPr>
        <p:pic>
          <p:nvPicPr>
            <p:cNvPr id="8" name="Picture 7" descr="Grey swoosh.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293788"/>
              <a:ext cx="9156700" cy="1046074"/>
            </a:xfrm>
            <a:prstGeom prst="rect">
              <a:avLst/>
            </a:prstGeom>
          </p:spPr>
        </p:pic>
        <p:pic>
          <p:nvPicPr>
            <p:cNvPr id="9" name="Picture 8" descr="Flintshire CC • cmyk.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16091" y="6036794"/>
              <a:ext cx="1397825" cy="626298"/>
            </a:xfrm>
            <a:prstGeom prst="rect">
              <a:avLst/>
            </a:prstGeom>
          </p:spPr>
        </p:pic>
      </p:grpSp>
    </p:spTree>
    <p:extLst>
      <p:ext uri="{BB962C8B-B14F-4D97-AF65-F5344CB8AC3E}">
        <p14:creationId xmlns:p14="http://schemas.microsoft.com/office/powerpoint/2010/main" val="103515176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60" r:id="rId7"/>
    <p:sldLayoutId id="2147483661" r:id="rId8"/>
    <p:sldLayoutId id="2147483651"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18/10/relationships/comments" Target="../comments/modernComment_131_125F279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gov.wales/"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641576" y="4166009"/>
            <a:ext cx="2132388" cy="853788"/>
          </a:xfrm>
          <a:prstGeom prst="rect">
            <a:avLst/>
          </a:prstGeom>
        </p:spPr>
      </p:pic>
      <p:sp>
        <p:nvSpPr>
          <p:cNvPr id="3" name="Title 2"/>
          <p:cNvSpPr>
            <a:spLocks noGrp="1"/>
          </p:cNvSpPr>
          <p:nvPr>
            <p:ph type="ctrTitle"/>
          </p:nvPr>
        </p:nvSpPr>
        <p:spPr>
          <a:xfrm>
            <a:off x="174812" y="400804"/>
            <a:ext cx="8821269" cy="2868433"/>
          </a:xfrm>
        </p:spPr>
        <p:txBody>
          <a:bodyPr>
            <a:normAutofit/>
          </a:bodyPr>
          <a:lstStyle/>
          <a:p>
            <a:r>
              <a:rPr lang="en-GB" sz="3400" b="1" dirty="0"/>
              <a:t>Buckley &amp; Surrounding Areas </a:t>
            </a:r>
            <a:br>
              <a:rPr lang="en-GB" sz="3400" b="1" dirty="0"/>
            </a:br>
            <a:r>
              <a:rPr lang="en-GB" sz="3400" b="1" dirty="0"/>
              <a:t>20mph Speed Limit Information Session</a:t>
            </a:r>
            <a:r>
              <a:rPr lang="en-GB" sz="3400" dirty="0"/>
              <a:t/>
            </a:r>
            <a:br>
              <a:rPr lang="en-GB" sz="3400" dirty="0"/>
            </a:br>
            <a:r>
              <a:rPr lang="en-GB" sz="4400" dirty="0"/>
              <a:t/>
            </a:r>
            <a:br>
              <a:rPr lang="en-GB" sz="4400" dirty="0"/>
            </a:br>
            <a:r>
              <a:rPr lang="en-GB" sz="4400" dirty="0"/>
              <a:t> </a:t>
            </a:r>
            <a:r>
              <a:rPr lang="en-GB" dirty="0"/>
              <a:t/>
            </a:r>
            <a:br>
              <a:rPr lang="en-GB" dirty="0"/>
            </a:br>
            <a:endParaRPr lang="en-GB" sz="1800" dirty="0"/>
          </a:p>
        </p:txBody>
      </p:sp>
      <p:pic>
        <p:nvPicPr>
          <p:cNvPr id="1026" name="Picture 1" descr="Together keeping Flintshire safe email signature (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023" y="4166009"/>
            <a:ext cx="2294134" cy="101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3477368" y="2679459"/>
            <a:ext cx="2074868" cy="1993323"/>
          </a:xfrm>
          <a:prstGeom prst="rect">
            <a:avLst/>
          </a:prstGeom>
        </p:spPr>
      </p:pic>
      <p:pic>
        <p:nvPicPr>
          <p:cNvPr id="5" name="Picture 4"/>
          <p:cNvPicPr>
            <a:picLocks noChangeAspect="1"/>
          </p:cNvPicPr>
          <p:nvPr/>
        </p:nvPicPr>
        <p:blipFill>
          <a:blip r:embed="rId6"/>
          <a:stretch>
            <a:fillRect/>
          </a:stretch>
        </p:blipFill>
        <p:spPr>
          <a:xfrm>
            <a:off x="814751" y="2732099"/>
            <a:ext cx="2022678" cy="866862"/>
          </a:xfrm>
          <a:prstGeom prst="rect">
            <a:avLst/>
          </a:prstGeom>
        </p:spPr>
      </p:pic>
      <p:pic>
        <p:nvPicPr>
          <p:cNvPr id="6" name="Picture 5"/>
          <p:cNvPicPr>
            <a:picLocks noChangeAspect="1"/>
          </p:cNvPicPr>
          <p:nvPr/>
        </p:nvPicPr>
        <p:blipFill>
          <a:blip r:embed="rId7"/>
          <a:stretch>
            <a:fillRect/>
          </a:stretch>
        </p:blipFill>
        <p:spPr>
          <a:xfrm>
            <a:off x="6492139" y="2805354"/>
            <a:ext cx="2032408" cy="793607"/>
          </a:xfrm>
          <a:prstGeom prst="rect">
            <a:avLst/>
          </a:prstGeom>
        </p:spPr>
      </p:pic>
      <p:sp>
        <p:nvSpPr>
          <p:cNvPr id="9" name="Content Placeholder 2"/>
          <p:cNvSpPr txBox="1">
            <a:spLocks/>
          </p:cNvSpPr>
          <p:nvPr/>
        </p:nvSpPr>
        <p:spPr>
          <a:xfrm>
            <a:off x="174811" y="1544295"/>
            <a:ext cx="8821269" cy="9111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8A114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 Restricted Roads (20 mph Speed Limit) (Wales) Order 2022</a:t>
            </a: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581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332469"/>
            <a:ext cx="8246409" cy="1397235"/>
          </a:xfrm>
        </p:spPr>
        <p:txBody>
          <a:bodyPr>
            <a:normAutofit/>
          </a:bodyPr>
          <a:lstStyle/>
          <a:p>
            <a:r>
              <a:rPr lang="en-GB" sz="4200" b="1" dirty="0">
                <a:latin typeface="Arial" panose="020B0604020202020204" pitchFamily="34" charset="0"/>
                <a:cs typeface="Arial" panose="020B0604020202020204" pitchFamily="34" charset="0"/>
              </a:rPr>
              <a:t>Applying the 20mph</a:t>
            </a:r>
            <a:br>
              <a:rPr lang="en-GB" sz="4200" b="1" dirty="0">
                <a:latin typeface="Arial" panose="020B0604020202020204" pitchFamily="34" charset="0"/>
                <a:cs typeface="Arial" panose="020B0604020202020204" pitchFamily="34" charset="0"/>
              </a:rPr>
            </a:br>
            <a:r>
              <a:rPr lang="en-GB" sz="4200" b="1" dirty="0">
                <a:latin typeface="Arial" panose="020B0604020202020204" pitchFamily="34" charset="0"/>
                <a:cs typeface="Arial" panose="020B0604020202020204" pitchFamily="34" charset="0"/>
              </a:rPr>
              <a:t>Criteria</a:t>
            </a:r>
            <a:r>
              <a:rPr lang="en-GB" sz="4200" b="1" dirty="0"/>
              <a:t> </a:t>
            </a:r>
          </a:p>
        </p:txBody>
      </p:sp>
      <p:sp>
        <p:nvSpPr>
          <p:cNvPr id="3" name="Content Placeholder 2"/>
          <p:cNvSpPr>
            <a:spLocks noGrp="1"/>
          </p:cNvSpPr>
          <p:nvPr>
            <p:ph idx="1"/>
          </p:nvPr>
        </p:nvSpPr>
        <p:spPr>
          <a:xfrm>
            <a:off x="201706" y="1745704"/>
            <a:ext cx="8740588" cy="4356764"/>
          </a:xfrm>
        </p:spPr>
        <p:txBody>
          <a:bodyPr>
            <a:noAutofit/>
          </a:bodyPr>
          <a:lstStyle/>
          <a:p>
            <a:pPr marL="0" indent="0">
              <a:lnSpc>
                <a:spcPct val="100000"/>
              </a:lnSpc>
              <a:spcBef>
                <a:spcPts val="0"/>
              </a:spcBef>
              <a:buNone/>
            </a:pPr>
            <a:endParaRPr lang="en-GB" sz="1900"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Case Studies</a:t>
            </a:r>
            <a:endParaRPr lang="en-GB" sz="2200" dirty="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a:p>
            <a:pPr>
              <a:buClr>
                <a:srgbClr val="00B050"/>
              </a:buClr>
              <a:buFont typeface="Wingdings" panose="05000000000000000000" pitchFamily="2" charset="2"/>
              <a:buChar char="§"/>
            </a:pPr>
            <a:r>
              <a:rPr lang="en-GB" sz="2200" dirty="0">
                <a:latin typeface="Arial" panose="020B0604020202020204" pitchFamily="34" charset="0"/>
                <a:cs typeface="Arial" panose="020B0604020202020204" pitchFamily="34" charset="0"/>
              </a:rPr>
              <a:t>Restricted Road / Residential Street – Park Avenue, </a:t>
            </a:r>
            <a:r>
              <a:rPr lang="en-GB" sz="2200" dirty="0" err="1">
                <a:latin typeface="Arial" panose="020B0604020202020204" pitchFamily="34" charset="0"/>
                <a:cs typeface="Arial" panose="020B0604020202020204" pitchFamily="34" charset="0"/>
              </a:rPr>
              <a:t>Mynydd</a:t>
            </a:r>
            <a:r>
              <a:rPr lang="en-GB" sz="2200" dirty="0">
                <a:latin typeface="Arial" panose="020B0604020202020204" pitchFamily="34" charset="0"/>
                <a:cs typeface="Arial" panose="020B0604020202020204" pitchFamily="34" charset="0"/>
              </a:rPr>
              <a:t> Isa.</a:t>
            </a:r>
          </a:p>
          <a:p>
            <a:pPr marL="0" indent="0">
              <a:buClr>
                <a:srgbClr val="00B050"/>
              </a:buClr>
              <a:buNone/>
            </a:pPr>
            <a:endParaRPr lang="en-GB" sz="1200" dirty="0">
              <a:latin typeface="Arial" panose="020B0604020202020204" pitchFamily="34" charset="0"/>
              <a:cs typeface="Arial" panose="020B0604020202020204" pitchFamily="34" charset="0"/>
            </a:endParaRPr>
          </a:p>
          <a:p>
            <a:pPr>
              <a:buClr>
                <a:srgbClr val="00B050"/>
              </a:buClr>
              <a:buFont typeface="Wingdings" panose="05000000000000000000" pitchFamily="2" charset="2"/>
              <a:buChar char="§"/>
            </a:pPr>
            <a:r>
              <a:rPr lang="en-GB" sz="2200" dirty="0">
                <a:latin typeface="Arial" panose="020B0604020202020204" pitchFamily="34" charset="0"/>
                <a:cs typeface="Arial" panose="020B0604020202020204" pitchFamily="34" charset="0"/>
              </a:rPr>
              <a:t>Restricted Road / Main Road  - B5127 Liverpool Road, Buckley.</a:t>
            </a:r>
          </a:p>
          <a:p>
            <a:pPr marL="0" indent="0">
              <a:buClr>
                <a:srgbClr val="00B050"/>
              </a:buClr>
              <a:buNone/>
            </a:pPr>
            <a:endParaRPr lang="en-GB" sz="1200" dirty="0">
              <a:latin typeface="Arial" panose="020B0604020202020204" pitchFamily="34" charset="0"/>
              <a:cs typeface="Arial" panose="020B0604020202020204" pitchFamily="34" charset="0"/>
            </a:endParaRPr>
          </a:p>
          <a:p>
            <a:pPr marL="0" indent="0">
              <a:buClr>
                <a:srgbClr val="00B050"/>
              </a:buClr>
              <a:buSzPct val="135000"/>
              <a:buNone/>
            </a:pPr>
            <a:endParaRPr lang="en-GB"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125870" y="6086468"/>
            <a:ext cx="1122217" cy="727364"/>
          </a:xfrm>
          <a:prstGeom prst="rect">
            <a:avLst/>
          </a:prstGeom>
        </p:spPr>
      </p:pic>
      <p:sp>
        <p:nvSpPr>
          <p:cNvPr id="6" name="Rounded Rectangle 5"/>
          <p:cNvSpPr/>
          <p:nvPr/>
        </p:nvSpPr>
        <p:spPr>
          <a:xfrm>
            <a:off x="7025254" y="260797"/>
            <a:ext cx="2118746" cy="139723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5506799" y="412140"/>
            <a:ext cx="1900314" cy="123789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7002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977873" y="165000"/>
            <a:ext cx="2118746" cy="139723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68941" y="332470"/>
            <a:ext cx="8535425" cy="1017360"/>
          </a:xfrm>
        </p:spPr>
        <p:txBody>
          <a:bodyPr>
            <a:normAutofit fontScale="90000"/>
          </a:bodyPr>
          <a:lstStyle/>
          <a:p>
            <a:r>
              <a:rPr lang="en-GB" sz="3600" b="1" dirty="0"/>
              <a:t>The role of local </a:t>
            </a:r>
            <a:br>
              <a:rPr lang="en-GB" sz="3600" b="1" dirty="0"/>
            </a:br>
            <a:r>
              <a:rPr lang="en-GB" sz="3600" b="1" dirty="0"/>
              <a:t>authorities</a:t>
            </a:r>
          </a:p>
        </p:txBody>
      </p:sp>
      <p:sp>
        <p:nvSpPr>
          <p:cNvPr id="3" name="Content Placeholder 2"/>
          <p:cNvSpPr>
            <a:spLocks noGrp="1"/>
          </p:cNvSpPr>
          <p:nvPr>
            <p:ph idx="1"/>
          </p:nvPr>
        </p:nvSpPr>
        <p:spPr>
          <a:xfrm>
            <a:off x="201706" y="1349830"/>
            <a:ext cx="8740588" cy="5042261"/>
          </a:xfrm>
        </p:spPr>
        <p:txBody>
          <a:bodyPr>
            <a:noAutofit/>
          </a:bodyPr>
          <a:lstStyle/>
          <a:p>
            <a:pPr>
              <a:lnSpc>
                <a:spcPct val="100000"/>
              </a:lnSpc>
              <a:spcBef>
                <a:spcPts val="0"/>
              </a:spcBef>
              <a:spcAft>
                <a:spcPts val="600"/>
              </a:spcAft>
              <a:buFont typeface="Wingdings" panose="05000000000000000000" pitchFamily="2" charset="2"/>
              <a:buChar char="§"/>
            </a:pPr>
            <a:r>
              <a:rPr lang="en-GB" sz="1800" dirty="0">
                <a:latin typeface="Arial" panose="020B0604020202020204" pitchFamily="34" charset="0"/>
                <a:cs typeface="Arial" panose="020B0604020202020204" pitchFamily="34" charset="0"/>
              </a:rPr>
              <a:t>Local authorities have a mandatory duty to implement the revised legislation.</a:t>
            </a:r>
          </a:p>
          <a:p>
            <a:pPr>
              <a:lnSpc>
                <a:spcPct val="100000"/>
              </a:lnSpc>
              <a:spcBef>
                <a:spcPts val="0"/>
              </a:spcBef>
              <a:spcAft>
                <a:spcPts val="600"/>
              </a:spcAft>
              <a:buFont typeface="Wingdings" panose="05000000000000000000" pitchFamily="2" charset="2"/>
              <a:buChar char="§"/>
            </a:pPr>
            <a:r>
              <a:rPr lang="en-GB" sz="1800" dirty="0">
                <a:latin typeface="Arial" panose="020B0604020202020204" pitchFamily="34" charset="0"/>
                <a:cs typeface="Arial" panose="020B0604020202020204" pitchFamily="34" charset="0"/>
              </a:rPr>
              <a:t>As part of the legislation change, any restricted road will have a speed limit of 20mph unless a different speed limit is set by the highway authority by Order.</a:t>
            </a:r>
          </a:p>
          <a:p>
            <a:pPr>
              <a:lnSpc>
                <a:spcPct val="100000"/>
              </a:lnSpc>
              <a:spcBef>
                <a:spcPts val="0"/>
              </a:spcBef>
              <a:spcAft>
                <a:spcPts val="600"/>
              </a:spcAft>
              <a:buFont typeface="Wingdings" panose="05000000000000000000" pitchFamily="2" charset="2"/>
              <a:buChar char="§"/>
            </a:pPr>
            <a:r>
              <a:rPr lang="en-GB" sz="1800" dirty="0">
                <a:latin typeface="Arial" panose="020B0604020202020204" pitchFamily="34" charset="0"/>
                <a:cs typeface="Arial" panose="020B0604020202020204" pitchFamily="34" charset="0"/>
              </a:rPr>
              <a:t>When considering the application of 20mph exceptions, local authorities are required to demonstrate that 'strong evidence' exists that higher speeds are safe. Not all existing 30mph roads will meet this test, and highway authorities should prepare legal Orders to retain the current speed limit for these roads. These are termed ‘exceptions’ to the default speed limit for restricted roads.</a:t>
            </a:r>
          </a:p>
          <a:p>
            <a:pPr>
              <a:lnSpc>
                <a:spcPct val="100000"/>
              </a:lnSpc>
              <a:spcBef>
                <a:spcPts val="0"/>
              </a:spcBef>
              <a:spcAft>
                <a:spcPts val="600"/>
              </a:spcAft>
              <a:buFont typeface="Wingdings" panose="05000000000000000000" pitchFamily="2" charset="2"/>
              <a:buChar char="§"/>
            </a:pPr>
            <a:r>
              <a:rPr lang="en-GB" sz="1800" dirty="0">
                <a:latin typeface="Arial" panose="020B0604020202020204" pitchFamily="34" charset="0"/>
                <a:cs typeface="Arial" panose="020B0604020202020204" pitchFamily="34" charset="0"/>
              </a:rPr>
              <a:t>Where their decision deviates from this guidance, highway authorities should have a clear and reasoned case.</a:t>
            </a:r>
            <a:endParaRPr lang="en-GB" sz="1800" dirty="0">
              <a:solidFill>
                <a:srgbClr val="FF0000"/>
              </a:solidFill>
              <a:latin typeface="Arial" panose="020B0604020202020204" pitchFamily="34" charset="0"/>
              <a:cs typeface="Arial" panose="020B0604020202020204" pitchFamily="34" charset="0"/>
            </a:endParaRPr>
          </a:p>
          <a:p>
            <a:pPr>
              <a:lnSpc>
                <a:spcPct val="100000"/>
              </a:lnSpc>
              <a:spcBef>
                <a:spcPts val="0"/>
              </a:spcBef>
              <a:spcAft>
                <a:spcPts val="600"/>
              </a:spcAft>
              <a:buFont typeface="Wingdings" panose="05000000000000000000" pitchFamily="2" charset="2"/>
              <a:buChar char="§"/>
            </a:pPr>
            <a:r>
              <a:rPr lang="en-GB" sz="1800" dirty="0">
                <a:latin typeface="Arial" panose="020B0604020202020204" pitchFamily="34" charset="0"/>
                <a:cs typeface="Arial" panose="020B0604020202020204" pitchFamily="34" charset="0"/>
              </a:rPr>
              <a:t>All speed limits are assessed impartially and in accordance with specified                          national criteria – local authorities do not have the ability to disregard criteria based on personal preference or influence. </a:t>
            </a:r>
          </a:p>
          <a:p>
            <a:pPr>
              <a:lnSpc>
                <a:spcPct val="100000"/>
              </a:lnSpc>
              <a:spcBef>
                <a:spcPts val="0"/>
              </a:spcBef>
              <a:spcAft>
                <a:spcPts val="600"/>
              </a:spcAft>
              <a:buFont typeface="Wingdings" panose="05000000000000000000" pitchFamily="2" charset="2"/>
              <a:buChar char="§"/>
            </a:pPr>
            <a:r>
              <a:rPr lang="en-GB" sz="1800" dirty="0">
                <a:latin typeface="Arial" panose="020B0604020202020204" pitchFamily="34" charset="0"/>
                <a:cs typeface="Arial" panose="020B0604020202020204" pitchFamily="34" charset="0"/>
              </a:rPr>
              <a:t>All exceptions must be formally advertised in accordance with the Statutory                                        Consultation procedure and formal objections must be invited and assessed impartially. </a:t>
            </a:r>
          </a:p>
        </p:txBody>
      </p:sp>
      <p:pic>
        <p:nvPicPr>
          <p:cNvPr id="4" name="Picture 3"/>
          <p:cNvPicPr>
            <a:picLocks noChangeAspect="1"/>
          </p:cNvPicPr>
          <p:nvPr/>
        </p:nvPicPr>
        <p:blipFill>
          <a:blip r:embed="rId3"/>
          <a:stretch>
            <a:fillRect/>
          </a:stretch>
        </p:blipFill>
        <p:spPr>
          <a:xfrm>
            <a:off x="6125870" y="6086468"/>
            <a:ext cx="1122217" cy="727364"/>
          </a:xfrm>
          <a:prstGeom prst="rect">
            <a:avLst/>
          </a:prstGeom>
        </p:spPr>
      </p:pic>
      <p:sp>
        <p:nvSpPr>
          <p:cNvPr id="7" name="Rounded Rectangle 6"/>
          <p:cNvSpPr/>
          <p:nvPr/>
        </p:nvSpPr>
        <p:spPr>
          <a:xfrm>
            <a:off x="5434863" y="324344"/>
            <a:ext cx="1900314" cy="123789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8225939"/>
      </p:ext>
    </p:extLst>
  </p:cSld>
  <p:clrMapOvr>
    <a:masterClrMapping/>
  </p:clrMapOvr>
  <p:extLst>
    <p:ext uri="{6950BFC3-D8DA-4A85-94F7-54DA5524770B}">
      <p188:commentRel xmlns:p188="http://schemas.microsoft.com/office/powerpoint/2018/8/main" xmlns="" r:id="rId5"/>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332469"/>
            <a:ext cx="8246409" cy="1397235"/>
          </a:xfrm>
        </p:spPr>
        <p:txBody>
          <a:bodyPr>
            <a:normAutofit/>
          </a:bodyPr>
          <a:lstStyle/>
          <a:p>
            <a:r>
              <a:rPr lang="en-GB" sz="4200" b="1" dirty="0">
                <a:latin typeface="Arial" panose="020B0604020202020204" pitchFamily="34" charset="0"/>
                <a:cs typeface="Arial" panose="020B0604020202020204" pitchFamily="34" charset="0"/>
              </a:rPr>
              <a:t>Education and </a:t>
            </a:r>
            <a:br>
              <a:rPr lang="en-GB" sz="4200" b="1" dirty="0">
                <a:latin typeface="Arial" panose="020B0604020202020204" pitchFamily="34" charset="0"/>
                <a:cs typeface="Arial" panose="020B0604020202020204" pitchFamily="34" charset="0"/>
              </a:rPr>
            </a:br>
            <a:r>
              <a:rPr lang="en-GB" sz="4200" b="1" dirty="0">
                <a:latin typeface="Arial" panose="020B0604020202020204" pitchFamily="34" charset="0"/>
                <a:cs typeface="Arial" panose="020B0604020202020204" pitchFamily="34" charset="0"/>
              </a:rPr>
              <a:t>Enforcement</a:t>
            </a:r>
            <a:endParaRPr lang="en-GB" sz="4200" b="1" dirty="0"/>
          </a:p>
        </p:txBody>
      </p:sp>
      <p:sp>
        <p:nvSpPr>
          <p:cNvPr id="3" name="Content Placeholder 2"/>
          <p:cNvSpPr>
            <a:spLocks noGrp="1"/>
          </p:cNvSpPr>
          <p:nvPr>
            <p:ph idx="1"/>
          </p:nvPr>
        </p:nvSpPr>
        <p:spPr>
          <a:xfrm>
            <a:off x="201706" y="1817376"/>
            <a:ext cx="8740588" cy="4285092"/>
          </a:xfrm>
        </p:spPr>
        <p:txBody>
          <a:bodyPr>
            <a:noAutofit/>
          </a:bodyPr>
          <a:lstStyle/>
          <a:p>
            <a:pPr algn="l">
              <a:buFont typeface="Wingdings" panose="05000000000000000000" pitchFamily="2" charset="2"/>
              <a:buChar char="§"/>
            </a:pPr>
            <a:r>
              <a:rPr lang="en-GB" sz="2200" dirty="0">
                <a:latin typeface="Arial" panose="020B0604020202020204" pitchFamily="34" charset="0"/>
                <a:cs typeface="Arial" panose="020B0604020202020204" pitchFamily="34" charset="0"/>
              </a:rPr>
              <a:t>Both </a:t>
            </a:r>
            <a:r>
              <a:rPr lang="en-GB" sz="2200" dirty="0" err="1">
                <a:latin typeface="Arial" panose="020B0604020202020204" pitchFamily="34" charset="0"/>
                <a:cs typeface="Arial" panose="020B0604020202020204" pitchFamily="34" charset="0"/>
              </a:rPr>
              <a:t>GoSafe</a:t>
            </a:r>
            <a:r>
              <a:rPr lang="en-GB" sz="2200" dirty="0">
                <a:latin typeface="Arial" panose="020B0604020202020204" pitchFamily="34" charset="0"/>
                <a:cs typeface="Arial" panose="020B0604020202020204" pitchFamily="34" charset="0"/>
              </a:rPr>
              <a:t> and Police will continue to support Welsh Government around education, engagement and enforcement now and after September </a:t>
            </a:r>
            <a:r>
              <a:rPr lang="en-GB" sz="2200" dirty="0" smtClean="0">
                <a:latin typeface="Arial" panose="020B0604020202020204" pitchFamily="34" charset="0"/>
                <a:cs typeface="Arial" panose="020B0604020202020204" pitchFamily="34" charset="0"/>
              </a:rPr>
              <a:t>2023.</a:t>
            </a:r>
          </a:p>
          <a:p>
            <a:pPr marL="0" indent="0" algn="l">
              <a:buNone/>
            </a:pPr>
            <a:endParaRPr lang="en-GB" sz="800" dirty="0">
              <a:latin typeface="Arial" panose="020B0604020202020204" pitchFamily="34" charset="0"/>
              <a:cs typeface="Arial" panose="020B0604020202020204" pitchFamily="34" charset="0"/>
            </a:endParaRPr>
          </a:p>
          <a:p>
            <a:pPr algn="l">
              <a:buFont typeface="Wingdings" panose="05000000000000000000" pitchFamily="2" charset="2"/>
              <a:buChar char="§"/>
            </a:pPr>
            <a:r>
              <a:rPr lang="en-GB" sz="2200" dirty="0">
                <a:latin typeface="Arial" panose="020B0604020202020204" pitchFamily="34" charset="0"/>
                <a:cs typeface="Arial" panose="020B0604020202020204" pitchFamily="34" charset="0"/>
              </a:rPr>
              <a:t>The 8 first phase settlements have been used to test various engagement and enforcement options, including Community Speed Watch, working with schools, the Fire and Rescue </a:t>
            </a:r>
            <a:r>
              <a:rPr lang="en-GB" sz="2200" dirty="0" smtClean="0">
                <a:latin typeface="Arial" panose="020B0604020202020204" pitchFamily="34" charset="0"/>
                <a:cs typeface="Arial" panose="020B0604020202020204" pitchFamily="34" charset="0"/>
              </a:rPr>
              <a:t>Service.</a:t>
            </a:r>
          </a:p>
          <a:p>
            <a:pPr marL="0" indent="0" algn="l">
              <a:buNone/>
            </a:pPr>
            <a:r>
              <a:rPr lang="en-GB" sz="2200" dirty="0" smtClean="0">
                <a:latin typeface="Arial" panose="020B0604020202020204" pitchFamily="34" charset="0"/>
                <a:cs typeface="Arial" panose="020B0604020202020204" pitchFamily="34" charset="0"/>
              </a:rPr>
              <a:t> </a:t>
            </a:r>
            <a:endParaRPr lang="en-GB" sz="2200" dirty="0">
              <a:latin typeface="Arial" panose="020B0604020202020204" pitchFamily="34" charset="0"/>
              <a:cs typeface="Arial" panose="020B0604020202020204" pitchFamily="34" charset="0"/>
            </a:endParaRPr>
          </a:p>
          <a:p>
            <a:pPr algn="l">
              <a:buFont typeface="Wingdings" panose="05000000000000000000" pitchFamily="2" charset="2"/>
              <a:buChar char="§"/>
            </a:pPr>
            <a:r>
              <a:rPr lang="en-GB" sz="2200" dirty="0">
                <a:latin typeface="Arial" panose="020B0604020202020204" pitchFamily="34" charset="0"/>
                <a:cs typeface="Arial" panose="020B0604020202020204" pitchFamily="34" charset="0"/>
              </a:rPr>
              <a:t>Welsh Government have appointed an external agency called Lynn to deliver a communication and behaviour change campaign to support the introduction of </a:t>
            </a:r>
            <a:r>
              <a:rPr lang="en-GB" sz="2200" dirty="0" smtClean="0">
                <a:latin typeface="Arial" panose="020B0604020202020204" pitchFamily="34" charset="0"/>
                <a:cs typeface="Arial" panose="020B0604020202020204" pitchFamily="34" charset="0"/>
              </a:rPr>
              <a:t>20mph.</a:t>
            </a:r>
            <a:endParaRPr lang="en-GB"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125870" y="6086468"/>
            <a:ext cx="1122217" cy="727364"/>
          </a:xfrm>
          <a:prstGeom prst="rect">
            <a:avLst/>
          </a:prstGeom>
        </p:spPr>
      </p:pic>
      <p:sp>
        <p:nvSpPr>
          <p:cNvPr id="6" name="Rounded Rectangle 5"/>
          <p:cNvSpPr/>
          <p:nvPr/>
        </p:nvSpPr>
        <p:spPr>
          <a:xfrm>
            <a:off x="6890783" y="260797"/>
            <a:ext cx="2118746" cy="139723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5347773" y="420141"/>
            <a:ext cx="1900314" cy="123789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17396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280257" y="125325"/>
            <a:ext cx="2118746" cy="139723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5737247" y="284669"/>
            <a:ext cx="1900314" cy="1237891"/>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68941" y="332470"/>
            <a:ext cx="8246409" cy="1022198"/>
          </a:xfrm>
        </p:spPr>
        <p:txBody>
          <a:bodyPr>
            <a:normAutofit/>
          </a:bodyPr>
          <a:lstStyle/>
          <a:p>
            <a:r>
              <a:rPr lang="en-GB" sz="3600" b="1" dirty="0"/>
              <a:t>Next Steps</a:t>
            </a:r>
          </a:p>
        </p:txBody>
      </p:sp>
      <p:sp>
        <p:nvSpPr>
          <p:cNvPr id="3" name="Content Placeholder 2"/>
          <p:cNvSpPr>
            <a:spLocks noGrp="1"/>
          </p:cNvSpPr>
          <p:nvPr>
            <p:ph idx="1"/>
          </p:nvPr>
        </p:nvSpPr>
        <p:spPr>
          <a:xfrm>
            <a:off x="201706" y="1402469"/>
            <a:ext cx="8740588" cy="4699999"/>
          </a:xfrm>
        </p:spPr>
        <p:txBody>
          <a:bodyPr>
            <a:noAutofit/>
          </a:bodyPr>
          <a:lstStyle/>
          <a:p>
            <a:pPr>
              <a:lnSpc>
                <a:spcPct val="100000"/>
              </a:lnSpc>
              <a:spcBef>
                <a:spcPts val="0"/>
              </a:spcBef>
              <a:spcAft>
                <a:spcPts val="600"/>
              </a:spcAft>
              <a:buFont typeface="Wingdings" panose="05000000000000000000" pitchFamily="2" charset="2"/>
              <a:buChar char="§"/>
            </a:pPr>
            <a:r>
              <a:rPr lang="en-GB" sz="2200" dirty="0">
                <a:latin typeface="Arial" panose="020B0604020202020204" pitchFamily="34" charset="0"/>
                <a:cs typeface="Arial" panose="020B0604020202020204" pitchFamily="34" charset="0"/>
              </a:rPr>
              <a:t>Analyse feedback from information sessions.</a:t>
            </a:r>
          </a:p>
          <a:p>
            <a:pPr>
              <a:lnSpc>
                <a:spcPct val="100000"/>
              </a:lnSpc>
              <a:spcBef>
                <a:spcPts val="0"/>
              </a:spcBef>
              <a:spcAft>
                <a:spcPts val="600"/>
              </a:spcAft>
              <a:buFont typeface="Wingdings" panose="05000000000000000000" pitchFamily="2" charset="2"/>
              <a:buChar char="§"/>
            </a:pPr>
            <a:r>
              <a:rPr lang="en-GB" sz="2200" dirty="0">
                <a:latin typeface="Arial" panose="020B0604020202020204" pitchFamily="34" charset="0"/>
                <a:cs typeface="Arial" panose="020B0604020202020204" pitchFamily="34" charset="0"/>
              </a:rPr>
              <a:t>Feedback received at the information sessions will be added to the feedback received through the online survey</a:t>
            </a:r>
          </a:p>
          <a:p>
            <a:pPr>
              <a:lnSpc>
                <a:spcPct val="100000"/>
              </a:lnSpc>
              <a:spcBef>
                <a:spcPts val="0"/>
              </a:spcBef>
              <a:spcAft>
                <a:spcPts val="600"/>
              </a:spcAft>
              <a:buFont typeface="Wingdings" panose="05000000000000000000" pitchFamily="2" charset="2"/>
              <a:buChar char="§"/>
            </a:pPr>
            <a:r>
              <a:rPr lang="en-GB" sz="2200" dirty="0">
                <a:latin typeface="Arial" panose="020B0604020202020204" pitchFamily="34" charset="0"/>
                <a:cs typeface="Arial" panose="020B0604020202020204" pitchFamily="34" charset="0"/>
              </a:rPr>
              <a:t>This will help inform the review of local roads by the Council</a:t>
            </a:r>
          </a:p>
          <a:p>
            <a:pPr>
              <a:lnSpc>
                <a:spcPct val="100000"/>
              </a:lnSpc>
              <a:spcBef>
                <a:spcPts val="0"/>
              </a:spcBef>
              <a:spcAft>
                <a:spcPts val="600"/>
              </a:spcAft>
              <a:buFont typeface="Wingdings" panose="05000000000000000000" pitchFamily="2" charset="2"/>
              <a:buChar char="§"/>
            </a:pPr>
            <a:r>
              <a:rPr lang="en-GB" sz="2200" dirty="0">
                <a:latin typeface="Arial" panose="020B0604020202020204" pitchFamily="34" charset="0"/>
                <a:cs typeface="Arial" panose="020B0604020202020204" pitchFamily="34" charset="0"/>
              </a:rPr>
              <a:t>Further assessment of local roads (where identified) will be undertaken in accordance with the published Welsh Government exceptions criteria.</a:t>
            </a:r>
          </a:p>
          <a:p>
            <a:pPr>
              <a:lnSpc>
                <a:spcPct val="100000"/>
              </a:lnSpc>
              <a:spcBef>
                <a:spcPts val="0"/>
              </a:spcBef>
              <a:spcAft>
                <a:spcPts val="600"/>
              </a:spcAft>
              <a:buFont typeface="Wingdings" panose="05000000000000000000" pitchFamily="2" charset="2"/>
              <a:buChar char="§"/>
            </a:pPr>
            <a:r>
              <a:rPr lang="en-GB" sz="2200" dirty="0">
                <a:latin typeface="Arial" panose="020B0604020202020204" pitchFamily="34" charset="0"/>
                <a:cs typeface="Arial" panose="020B0604020202020204" pitchFamily="34" charset="0"/>
              </a:rPr>
              <a:t>Outcomes of the survey and feedback received will be published on the Council website by end of March 2023</a:t>
            </a:r>
          </a:p>
          <a:p>
            <a:pPr>
              <a:lnSpc>
                <a:spcPct val="100000"/>
              </a:lnSpc>
              <a:spcBef>
                <a:spcPts val="0"/>
              </a:spcBef>
              <a:spcAft>
                <a:spcPts val="600"/>
              </a:spcAft>
              <a:buFont typeface="Wingdings" panose="05000000000000000000" pitchFamily="2" charset="2"/>
              <a:buChar char="§"/>
            </a:pPr>
            <a:r>
              <a:rPr lang="en-GB" sz="2200" dirty="0">
                <a:latin typeface="Arial" panose="020B0604020202020204" pitchFamily="34" charset="0"/>
                <a:cs typeface="Arial" panose="020B0604020202020204" pitchFamily="34" charset="0"/>
              </a:rPr>
              <a:t>Formal advertisement of identified exceptions in accordance with statutory process. </a:t>
            </a:r>
          </a:p>
          <a:p>
            <a:pPr>
              <a:lnSpc>
                <a:spcPct val="100000"/>
              </a:lnSpc>
              <a:spcBef>
                <a:spcPts val="0"/>
              </a:spcBef>
              <a:spcAft>
                <a:spcPts val="600"/>
              </a:spcAft>
              <a:buFont typeface="Wingdings" panose="05000000000000000000" pitchFamily="2" charset="2"/>
              <a:buChar char="§"/>
            </a:pPr>
            <a:r>
              <a:rPr lang="en-GB" sz="2200" dirty="0">
                <a:latin typeface="Arial" panose="020B0604020202020204" pitchFamily="34" charset="0"/>
                <a:cs typeface="Arial" panose="020B0604020202020204" pitchFamily="34" charset="0"/>
              </a:rPr>
              <a:t>National Roll-out 17 September 2023.</a:t>
            </a:r>
          </a:p>
        </p:txBody>
      </p:sp>
      <p:pic>
        <p:nvPicPr>
          <p:cNvPr id="4" name="Picture 3"/>
          <p:cNvPicPr>
            <a:picLocks noChangeAspect="1"/>
          </p:cNvPicPr>
          <p:nvPr/>
        </p:nvPicPr>
        <p:blipFill>
          <a:blip r:embed="rId4"/>
          <a:stretch>
            <a:fillRect/>
          </a:stretch>
        </p:blipFill>
        <p:spPr>
          <a:xfrm>
            <a:off x="6125870" y="6086468"/>
            <a:ext cx="1122217" cy="727364"/>
          </a:xfrm>
          <a:prstGeom prst="rect">
            <a:avLst/>
          </a:prstGeom>
        </p:spPr>
      </p:pic>
    </p:spTree>
    <p:extLst>
      <p:ext uri="{BB962C8B-B14F-4D97-AF65-F5344CB8AC3E}">
        <p14:creationId xmlns:p14="http://schemas.microsoft.com/office/powerpoint/2010/main" val="2253960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332469"/>
            <a:ext cx="8246409" cy="1397235"/>
          </a:xfrm>
        </p:spPr>
        <p:txBody>
          <a:bodyPr>
            <a:normAutofit/>
          </a:bodyPr>
          <a:lstStyle/>
          <a:p>
            <a:r>
              <a:rPr lang="en-GB" sz="4200" b="1" dirty="0">
                <a:latin typeface="Arial" panose="020B0604020202020204" pitchFamily="34" charset="0"/>
                <a:cs typeface="Arial" panose="020B0604020202020204" pitchFamily="34" charset="0"/>
              </a:rPr>
              <a:t>Questions</a:t>
            </a:r>
            <a:endParaRPr lang="en-GB" sz="4200" b="1" dirty="0"/>
          </a:p>
        </p:txBody>
      </p:sp>
      <p:pic>
        <p:nvPicPr>
          <p:cNvPr id="4" name="Picture 3"/>
          <p:cNvPicPr>
            <a:picLocks noChangeAspect="1"/>
          </p:cNvPicPr>
          <p:nvPr/>
        </p:nvPicPr>
        <p:blipFill>
          <a:blip r:embed="rId2"/>
          <a:stretch>
            <a:fillRect/>
          </a:stretch>
        </p:blipFill>
        <p:spPr>
          <a:xfrm>
            <a:off x="6125870" y="6086468"/>
            <a:ext cx="1122217" cy="727364"/>
          </a:xfrm>
          <a:prstGeom prst="rect">
            <a:avLst/>
          </a:prstGeom>
        </p:spPr>
      </p:pic>
      <p:pic>
        <p:nvPicPr>
          <p:cNvPr id="16" name="Content Placeholder 15">
            <a:extLst>
              <a:ext uri="{FF2B5EF4-FFF2-40B4-BE49-F238E27FC236}">
                <a16:creationId xmlns:a16="http://schemas.microsoft.com/office/drawing/2014/main" xmlns="" id="{F4B17761-4696-49FC-85A4-2B0960D4AF94}"/>
              </a:ext>
            </a:extLst>
          </p:cNvPr>
          <p:cNvPicPr>
            <a:picLocks noGrp="1" noChangeAspect="1"/>
          </p:cNvPicPr>
          <p:nvPr>
            <p:ph idx="1"/>
          </p:nvPr>
        </p:nvPicPr>
        <p:blipFill>
          <a:blip r:embed="rId3"/>
          <a:stretch>
            <a:fillRect/>
          </a:stretch>
        </p:blipFill>
        <p:spPr>
          <a:xfrm>
            <a:off x="2659563" y="1729704"/>
            <a:ext cx="3466307" cy="2914527"/>
          </a:xfrm>
        </p:spPr>
      </p:pic>
    </p:spTree>
    <p:extLst>
      <p:ext uri="{BB962C8B-B14F-4D97-AF65-F5344CB8AC3E}">
        <p14:creationId xmlns:p14="http://schemas.microsoft.com/office/powerpoint/2010/main" val="252733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32469"/>
            <a:ext cx="8058149" cy="1325563"/>
          </a:xfrm>
        </p:spPr>
        <p:txBody>
          <a:bodyPr>
            <a:normAutofit/>
          </a:bodyPr>
          <a:lstStyle/>
          <a:p>
            <a:r>
              <a:rPr lang="en-GB" sz="4200" b="1" dirty="0"/>
              <a:t>Agenda</a:t>
            </a:r>
            <a:endParaRPr lang="en-GB" sz="4200" dirty="0"/>
          </a:p>
        </p:txBody>
      </p:sp>
      <p:sp>
        <p:nvSpPr>
          <p:cNvPr id="3" name="Content Placeholder 2"/>
          <p:cNvSpPr>
            <a:spLocks noGrp="1"/>
          </p:cNvSpPr>
          <p:nvPr>
            <p:ph idx="1"/>
          </p:nvPr>
        </p:nvSpPr>
        <p:spPr>
          <a:xfrm>
            <a:off x="457201" y="1658032"/>
            <a:ext cx="8552328" cy="4486276"/>
          </a:xfrm>
        </p:spPr>
        <p:txBody>
          <a:bodyPr>
            <a:noAutofit/>
          </a:bodyPr>
          <a:lstStyle/>
          <a:p>
            <a:pPr>
              <a:buFont typeface="Wingdings" panose="05000000000000000000" pitchFamily="2" charset="2"/>
              <a:buChar char="§"/>
            </a:pPr>
            <a:r>
              <a:rPr lang="en-GB" sz="2200" dirty="0">
                <a:latin typeface="Arial" panose="020B0604020202020204" pitchFamily="34" charset="0"/>
                <a:cs typeface="Arial" panose="020B0604020202020204" pitchFamily="34" charset="0"/>
              </a:rPr>
              <a:t>Introduction</a:t>
            </a:r>
          </a:p>
          <a:p>
            <a:pPr lvl="1">
              <a:buFont typeface="Wingdings" panose="05000000000000000000" pitchFamily="2" charset="2"/>
              <a:buChar char="§"/>
            </a:pPr>
            <a:r>
              <a:rPr lang="en-GB" sz="2200" dirty="0">
                <a:latin typeface="Arial" panose="020B0604020202020204" pitchFamily="34" charset="0"/>
                <a:cs typeface="Arial" panose="020B0604020202020204" pitchFamily="34" charset="0"/>
              </a:rPr>
              <a:t>Katie Wilby, Chief Officer (Streetscene &amp; Transportation)</a:t>
            </a:r>
          </a:p>
          <a:p>
            <a:pPr lvl="1">
              <a:buFont typeface="Wingdings" panose="05000000000000000000" pitchFamily="2" charset="2"/>
              <a:buChar char="§"/>
            </a:pPr>
            <a:r>
              <a:rPr lang="en-GB" sz="2200" dirty="0">
                <a:latin typeface="Arial" panose="020B0604020202020204" pitchFamily="34" charset="0"/>
                <a:cs typeface="Arial" panose="020B0604020202020204" pitchFamily="34" charset="0"/>
              </a:rPr>
              <a:t>Councillor Dave Hughes, Cabinet Member </a:t>
            </a:r>
          </a:p>
          <a:p>
            <a:pPr lvl="1">
              <a:buFont typeface="Wingdings" panose="05000000000000000000" pitchFamily="2" charset="2"/>
              <a:buChar char="§"/>
            </a:pPr>
            <a:endParaRPr lang="en-GB" sz="12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200" dirty="0">
                <a:latin typeface="Arial" panose="020B0604020202020204" pitchFamily="34" charset="0"/>
                <a:cs typeface="Arial" panose="020B0604020202020204" pitchFamily="34" charset="0"/>
              </a:rPr>
              <a:t>Presentation by Welsh Government, Flintshire County Council and the police</a:t>
            </a:r>
          </a:p>
          <a:p>
            <a:pPr>
              <a:buFont typeface="Wingdings" panose="05000000000000000000" pitchFamily="2" charset="2"/>
              <a:buChar char="§"/>
            </a:pPr>
            <a:endParaRPr lang="en-GB" sz="12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200" dirty="0">
                <a:latin typeface="Arial" panose="020B0604020202020204" pitchFamily="34" charset="0"/>
                <a:cs typeface="Arial" panose="020B0604020202020204" pitchFamily="34" charset="0"/>
              </a:rPr>
              <a:t>Application of the 20mph criteria (case studies)</a:t>
            </a:r>
          </a:p>
          <a:p>
            <a:pPr>
              <a:buFont typeface="Wingdings" panose="05000000000000000000" pitchFamily="2" charset="2"/>
              <a:buChar char="§"/>
            </a:pPr>
            <a:endParaRPr lang="en-GB" sz="12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200" dirty="0">
                <a:latin typeface="Arial" panose="020B0604020202020204" pitchFamily="34" charset="0"/>
                <a:cs typeface="Arial" panose="020B0604020202020204" pitchFamily="34" charset="0"/>
              </a:rPr>
              <a:t>Next Steps</a:t>
            </a:r>
          </a:p>
          <a:p>
            <a:pPr>
              <a:buFont typeface="Wingdings" panose="05000000000000000000" pitchFamily="2" charset="2"/>
              <a:buChar char="§"/>
            </a:pPr>
            <a:endParaRPr lang="en-GB" sz="12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200" dirty="0">
                <a:latin typeface="Arial" panose="020B0604020202020204" pitchFamily="34" charset="0"/>
                <a:cs typeface="Arial" panose="020B0604020202020204" pitchFamily="34" charset="0"/>
              </a:rPr>
              <a:t>Questions</a:t>
            </a:r>
          </a:p>
        </p:txBody>
      </p:sp>
      <p:pic>
        <p:nvPicPr>
          <p:cNvPr id="4" name="Picture 3"/>
          <p:cNvPicPr>
            <a:picLocks noChangeAspect="1"/>
          </p:cNvPicPr>
          <p:nvPr/>
        </p:nvPicPr>
        <p:blipFill>
          <a:blip r:embed="rId2"/>
          <a:stretch>
            <a:fillRect/>
          </a:stretch>
        </p:blipFill>
        <p:spPr>
          <a:xfrm>
            <a:off x="6125870" y="6086468"/>
            <a:ext cx="1122217" cy="727364"/>
          </a:xfrm>
          <a:prstGeom prst="rect">
            <a:avLst/>
          </a:prstGeom>
        </p:spPr>
      </p:pic>
      <p:sp>
        <p:nvSpPr>
          <p:cNvPr id="6" name="Rounded Rectangle 5"/>
          <p:cNvSpPr/>
          <p:nvPr/>
        </p:nvSpPr>
        <p:spPr>
          <a:xfrm>
            <a:off x="6890783" y="260797"/>
            <a:ext cx="2118746" cy="139723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5435168" y="420141"/>
            <a:ext cx="1900314" cy="123789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8399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32469"/>
            <a:ext cx="8058149" cy="1325563"/>
          </a:xfrm>
        </p:spPr>
        <p:txBody>
          <a:bodyPr>
            <a:normAutofit/>
          </a:bodyPr>
          <a:lstStyle/>
          <a:p>
            <a:r>
              <a:rPr lang="en-GB" sz="4200" b="1" dirty="0"/>
              <a:t>Introduction</a:t>
            </a:r>
            <a:endParaRPr lang="en-GB" sz="4200" dirty="0"/>
          </a:p>
        </p:txBody>
      </p:sp>
      <p:sp>
        <p:nvSpPr>
          <p:cNvPr id="3" name="Content Placeholder 2"/>
          <p:cNvSpPr>
            <a:spLocks noGrp="1"/>
          </p:cNvSpPr>
          <p:nvPr>
            <p:ph idx="1"/>
          </p:nvPr>
        </p:nvSpPr>
        <p:spPr>
          <a:xfrm>
            <a:off x="457201" y="1658032"/>
            <a:ext cx="8552328" cy="4486276"/>
          </a:xfrm>
        </p:spPr>
        <p:txBody>
          <a:bodyPr>
            <a:noAutofit/>
          </a:bodyPr>
          <a:lstStyle/>
          <a:p>
            <a:pPr marL="0" indent="0">
              <a:buClr>
                <a:srgbClr val="00B050"/>
              </a:buClr>
              <a:buSzPct val="135000"/>
              <a:buNone/>
            </a:pPr>
            <a:r>
              <a:rPr lang="en-GB" sz="2200" dirty="0">
                <a:latin typeface="Arial" panose="020B0604020202020204" pitchFamily="34" charset="0"/>
                <a:cs typeface="Arial" panose="020B0604020202020204" pitchFamily="34" charset="0"/>
              </a:rPr>
              <a:t>The purpose of the information session is for:</a:t>
            </a:r>
          </a:p>
          <a:p>
            <a:pPr marL="0" indent="0">
              <a:buClr>
                <a:srgbClr val="00B050"/>
              </a:buClr>
              <a:buSzPct val="135000"/>
              <a:buNone/>
            </a:pPr>
            <a:endParaRPr lang="en-GB" sz="1200" dirty="0">
              <a:latin typeface="Arial" panose="020B0604020202020204" pitchFamily="34" charset="0"/>
              <a:cs typeface="Arial" panose="020B0604020202020204" pitchFamily="34" charset="0"/>
            </a:endParaRPr>
          </a:p>
          <a:p>
            <a:pPr>
              <a:buClr>
                <a:srgbClr val="00B050"/>
              </a:buClr>
              <a:buSzPct val="135000"/>
              <a:buFont typeface="Wingdings" panose="05000000000000000000" pitchFamily="2" charset="2"/>
              <a:buChar char="§"/>
            </a:pPr>
            <a:r>
              <a:rPr lang="en-GB" sz="2200" dirty="0">
                <a:latin typeface="Arial" panose="020B0604020202020204" pitchFamily="34" charset="0"/>
                <a:cs typeface="Arial" panose="020B0604020202020204" pitchFamily="34" charset="0"/>
              </a:rPr>
              <a:t>The Council to learn more from residents following the introduction of Phase 1 Settlement Scheme in Buckley, </a:t>
            </a:r>
            <a:r>
              <a:rPr lang="en-GB" sz="2200" dirty="0" err="1">
                <a:latin typeface="Arial" panose="020B0604020202020204" pitchFamily="34" charset="0"/>
                <a:cs typeface="Arial" panose="020B0604020202020204" pitchFamily="34" charset="0"/>
              </a:rPr>
              <a:t>Mynydd</a:t>
            </a:r>
            <a:r>
              <a:rPr lang="en-GB" sz="2200" dirty="0">
                <a:latin typeface="Arial" panose="020B0604020202020204" pitchFamily="34" charset="0"/>
                <a:cs typeface="Arial" panose="020B0604020202020204" pitchFamily="34" charset="0"/>
              </a:rPr>
              <a:t> Isa, New Brighton, Drury, </a:t>
            </a:r>
            <a:r>
              <a:rPr lang="en-GB" sz="2200" dirty="0" err="1">
                <a:latin typeface="Arial" panose="020B0604020202020204" pitchFamily="34" charset="0"/>
                <a:cs typeface="Arial" panose="020B0604020202020204" pitchFamily="34" charset="0"/>
              </a:rPr>
              <a:t>Burntwood</a:t>
            </a:r>
            <a:r>
              <a:rPr lang="en-GB" sz="2200" dirty="0">
                <a:latin typeface="Arial" panose="020B0604020202020204" pitchFamily="34" charset="0"/>
                <a:cs typeface="Arial" panose="020B0604020202020204" pitchFamily="34" charset="0"/>
              </a:rPr>
              <a:t>, Bryn Y Baal and Alltami.</a:t>
            </a:r>
          </a:p>
          <a:p>
            <a:pPr>
              <a:buClr>
                <a:srgbClr val="00B050"/>
              </a:buClr>
              <a:buSzPct val="135000"/>
              <a:buFont typeface="Wingdings" panose="05000000000000000000" pitchFamily="2" charset="2"/>
              <a:buChar char="§"/>
            </a:pPr>
            <a:r>
              <a:rPr lang="en-GB" sz="2200" dirty="0">
                <a:latin typeface="Arial" panose="020B0604020202020204" pitchFamily="34" charset="0"/>
                <a:cs typeface="Arial" panose="020B0604020202020204" pitchFamily="34" charset="0"/>
              </a:rPr>
              <a:t>Residents to learn more about Welsh Government’s new 20mph legislation and how it needs to be applied to local roads.</a:t>
            </a:r>
          </a:p>
          <a:p>
            <a:pPr>
              <a:buClr>
                <a:srgbClr val="00B050"/>
              </a:buClr>
              <a:buSzPct val="135000"/>
              <a:buFont typeface="Wingdings" panose="05000000000000000000" pitchFamily="2" charset="2"/>
              <a:buChar char="§"/>
            </a:pPr>
            <a:r>
              <a:rPr lang="en-GB" sz="2200" dirty="0">
                <a:latin typeface="Arial" panose="020B0604020202020204" pitchFamily="34" charset="0"/>
                <a:cs typeface="Arial" panose="020B0604020202020204" pitchFamily="34" charset="0"/>
              </a:rPr>
              <a:t>Residents to have the opportunity to provide feedback.</a:t>
            </a:r>
          </a:p>
          <a:p>
            <a:pPr>
              <a:buClr>
                <a:srgbClr val="00B050"/>
              </a:buClr>
              <a:buSzPct val="135000"/>
              <a:buFont typeface="Wingdings" panose="05000000000000000000" pitchFamily="2" charset="2"/>
              <a:buChar char="§"/>
            </a:pPr>
            <a:r>
              <a:rPr lang="en-GB" sz="2200" dirty="0">
                <a:latin typeface="Arial" panose="020B0604020202020204" pitchFamily="34" charset="0"/>
                <a:cs typeface="Arial" panose="020B0604020202020204" pitchFamily="34" charset="0"/>
              </a:rPr>
              <a:t>The Council to collate feedback to help inform the review of local roads by the Council ahead of the national rollout.</a:t>
            </a:r>
          </a:p>
          <a:p>
            <a:pPr>
              <a:buClr>
                <a:srgbClr val="00B050"/>
              </a:buClr>
              <a:buSzPct val="135000"/>
              <a:buFont typeface="Wingdings" panose="05000000000000000000" pitchFamily="2" charset="2"/>
              <a:buChar char="§"/>
            </a:pPr>
            <a:r>
              <a:rPr lang="en-GB" sz="2200" dirty="0">
                <a:latin typeface="Arial" panose="020B0604020202020204" pitchFamily="34" charset="0"/>
                <a:cs typeface="Arial" panose="020B0604020202020204" pitchFamily="34" charset="0"/>
              </a:rPr>
              <a:t>Share feedback from residents with Welsh </a:t>
            </a:r>
            <a:r>
              <a:rPr lang="cy-GB" sz="2200" dirty="0">
                <a:latin typeface="Arial" panose="020B0604020202020204" pitchFamily="34" charset="0"/>
                <a:cs typeface="Arial" panose="020B0604020202020204" pitchFamily="34" charset="0"/>
              </a:rPr>
              <a:t>Government to inform the national rollout of 20mph. </a:t>
            </a:r>
          </a:p>
          <a:p>
            <a:pPr>
              <a:buClr>
                <a:srgbClr val="00B050"/>
              </a:buClr>
              <a:buSzPct val="135000"/>
              <a:buFont typeface="Wingdings" panose="05000000000000000000" pitchFamily="2" charset="2"/>
              <a:buChar char="§"/>
            </a:pPr>
            <a:endParaRPr lang="cy-GB" sz="2400" dirty="0">
              <a:latin typeface="Arial" panose="020B0604020202020204" pitchFamily="34" charset="0"/>
              <a:cs typeface="Arial" panose="020B0604020202020204" pitchFamily="34" charset="0"/>
            </a:endParaRPr>
          </a:p>
          <a:p>
            <a:pPr>
              <a:buClr>
                <a:srgbClr val="00B050"/>
              </a:buClr>
              <a:buSzPct val="135000"/>
              <a:buFont typeface="Wingdings" panose="05000000000000000000" pitchFamily="2" charset="2"/>
              <a:buChar char="§"/>
            </a:pPr>
            <a:endParaRPr lang="en-GB"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125870" y="6086468"/>
            <a:ext cx="1122217" cy="727364"/>
          </a:xfrm>
          <a:prstGeom prst="rect">
            <a:avLst/>
          </a:prstGeom>
        </p:spPr>
      </p:pic>
      <p:sp>
        <p:nvSpPr>
          <p:cNvPr id="6" name="Rounded Rectangle 5"/>
          <p:cNvSpPr/>
          <p:nvPr/>
        </p:nvSpPr>
        <p:spPr>
          <a:xfrm>
            <a:off x="6890783" y="260797"/>
            <a:ext cx="2118746" cy="139723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5347773" y="420141"/>
            <a:ext cx="1900314" cy="123789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77634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32469"/>
            <a:ext cx="8058149" cy="1325563"/>
          </a:xfrm>
        </p:spPr>
        <p:txBody>
          <a:bodyPr>
            <a:normAutofit/>
          </a:bodyPr>
          <a:lstStyle/>
          <a:p>
            <a:r>
              <a:rPr lang="en-GB" sz="4200" b="1" dirty="0" smtClean="0"/>
              <a:t>The Legislation</a:t>
            </a:r>
            <a:endParaRPr lang="en-GB" sz="4200" dirty="0"/>
          </a:p>
        </p:txBody>
      </p:sp>
      <p:sp>
        <p:nvSpPr>
          <p:cNvPr id="3" name="Content Placeholder 2"/>
          <p:cNvSpPr>
            <a:spLocks noGrp="1"/>
          </p:cNvSpPr>
          <p:nvPr>
            <p:ph idx="1"/>
          </p:nvPr>
        </p:nvSpPr>
        <p:spPr>
          <a:xfrm>
            <a:off x="457201" y="1658032"/>
            <a:ext cx="8552328" cy="4486276"/>
          </a:xfrm>
        </p:spPr>
        <p:txBody>
          <a:bodyPr>
            <a:noAutofit/>
          </a:bodyPr>
          <a:lstStyle/>
          <a:p>
            <a:pPr>
              <a:buClr>
                <a:srgbClr val="00B050"/>
              </a:buClr>
              <a:buSzPct val="135000"/>
              <a:buFont typeface="Wingdings" panose="05000000000000000000" pitchFamily="2" charset="2"/>
              <a:buChar char="§"/>
            </a:pPr>
            <a:endParaRPr lang="cy-GB" sz="2400" dirty="0">
              <a:latin typeface="Arial" panose="020B0604020202020204" pitchFamily="34" charset="0"/>
              <a:cs typeface="Arial" panose="020B0604020202020204" pitchFamily="34" charset="0"/>
            </a:endParaRPr>
          </a:p>
          <a:p>
            <a:pPr>
              <a:buClr>
                <a:srgbClr val="00B050"/>
              </a:buClr>
              <a:buSzPct val="135000"/>
              <a:buFont typeface="Wingdings" panose="05000000000000000000" pitchFamily="2" charset="2"/>
              <a:buChar char="§"/>
            </a:pPr>
            <a:endParaRPr lang="en-GB"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125870" y="6086468"/>
            <a:ext cx="1122217" cy="727364"/>
          </a:xfrm>
          <a:prstGeom prst="rect">
            <a:avLst/>
          </a:prstGeom>
        </p:spPr>
      </p:pic>
      <p:sp>
        <p:nvSpPr>
          <p:cNvPr id="6" name="Rounded Rectangle 5"/>
          <p:cNvSpPr/>
          <p:nvPr/>
        </p:nvSpPr>
        <p:spPr>
          <a:xfrm>
            <a:off x="6890783" y="260797"/>
            <a:ext cx="2118746" cy="139723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5347773" y="420141"/>
            <a:ext cx="1900314" cy="123789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57201" y="1765633"/>
            <a:ext cx="8202705" cy="3816429"/>
          </a:xfrm>
          <a:prstGeom prst="rect">
            <a:avLst/>
          </a:prstGeom>
        </p:spPr>
        <p:txBody>
          <a:bodyPr wrap="square">
            <a:spAutoFit/>
          </a:bodyPr>
          <a:lstStyle/>
          <a:p>
            <a:pPr marL="342900" indent="-342900">
              <a:lnSpc>
                <a:spcPct val="100000"/>
              </a:lnSpc>
              <a:spcBef>
                <a:spcPts val="0"/>
              </a:spcBef>
              <a:buFont typeface="Wingdings" panose="05000000000000000000" pitchFamily="2" charset="2"/>
              <a:buChar char="§"/>
              <a:defRPr/>
            </a:pPr>
            <a:r>
              <a:rPr lang="en-GB" sz="2200" dirty="0">
                <a:latin typeface="Arial" panose="020B0604020202020204" pitchFamily="34" charset="0"/>
                <a:cs typeface="Arial" panose="020B0604020202020204" pitchFamily="34" charset="0"/>
              </a:rPr>
              <a:t>Legislation was laid in the Senedd on 12</a:t>
            </a:r>
            <a:r>
              <a:rPr lang="en-GB" sz="2200" baseline="30000" dirty="0">
                <a:latin typeface="Arial" panose="020B0604020202020204" pitchFamily="34" charset="0"/>
                <a:cs typeface="Arial" panose="020B0604020202020204" pitchFamily="34" charset="0"/>
              </a:rPr>
              <a:t>th</a:t>
            </a:r>
            <a:r>
              <a:rPr lang="en-GB" sz="2200" dirty="0">
                <a:latin typeface="Arial" panose="020B0604020202020204" pitchFamily="34" charset="0"/>
                <a:cs typeface="Arial" panose="020B0604020202020204" pitchFamily="34" charset="0"/>
              </a:rPr>
              <a:t> July 2022 to make this change and following a debate and vote it was passed and becomes law on 17</a:t>
            </a:r>
            <a:r>
              <a:rPr lang="en-GB" sz="2200" baseline="30000" dirty="0">
                <a:latin typeface="Arial" panose="020B0604020202020204" pitchFamily="34" charset="0"/>
                <a:cs typeface="Arial" panose="020B0604020202020204" pitchFamily="34" charset="0"/>
              </a:rPr>
              <a:t>th</a:t>
            </a:r>
            <a:r>
              <a:rPr lang="en-GB" sz="2200" dirty="0">
                <a:latin typeface="Arial" panose="020B0604020202020204" pitchFamily="34" charset="0"/>
                <a:cs typeface="Arial" panose="020B0604020202020204" pitchFamily="34" charset="0"/>
              </a:rPr>
              <a:t> September 2023. </a:t>
            </a:r>
          </a:p>
          <a:p>
            <a:pPr marL="342900" indent="-342900">
              <a:lnSpc>
                <a:spcPct val="100000"/>
              </a:lnSpc>
              <a:spcBef>
                <a:spcPts val="0"/>
              </a:spcBef>
              <a:buFont typeface="Wingdings" panose="05000000000000000000" pitchFamily="2" charset="2"/>
              <a:buChar char="§"/>
              <a:defRPr/>
            </a:pPr>
            <a:endParaRPr lang="en-GB" sz="22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00000"/>
              </a:lnSpc>
              <a:spcBef>
                <a:spcPts val="0"/>
              </a:spcBef>
              <a:buFont typeface="Wingdings" panose="05000000000000000000" pitchFamily="2" charset="2"/>
              <a:buChar char="§"/>
              <a:defRPr/>
            </a:pPr>
            <a:r>
              <a:rPr lang="en-GB" sz="2200" dirty="0">
                <a:latin typeface="Arial" panose="020B0604020202020204" pitchFamily="34" charset="0"/>
                <a:ea typeface="Times New Roman" panose="02020603050405020304" pitchFamily="18" charset="0"/>
                <a:cs typeface="Arial" panose="020B0604020202020204" pitchFamily="34" charset="0"/>
              </a:rPr>
              <a:t>The Order reduces the general speed limit for restricted roads to 20mph unless a different speed limit is set by the highway authority by Order.</a:t>
            </a:r>
          </a:p>
          <a:p>
            <a:pPr marL="342900" indent="-342900">
              <a:buFont typeface="Wingdings" panose="05000000000000000000" pitchFamily="2" charset="2"/>
              <a:buChar char="§"/>
              <a:defRPr/>
            </a:pPr>
            <a:endParaRPr lang="en-GB" sz="22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00000"/>
              </a:lnSpc>
              <a:spcBef>
                <a:spcPts val="0"/>
              </a:spcBef>
              <a:buFont typeface="Wingdings" panose="05000000000000000000" pitchFamily="2" charset="2"/>
              <a:buChar char="§"/>
              <a:defRPr/>
            </a:pPr>
            <a:r>
              <a:rPr lang="en-GB" sz="2200" dirty="0">
                <a:latin typeface="Arial" panose="020B0604020202020204" pitchFamily="34" charset="0"/>
                <a:ea typeface="Times New Roman" panose="02020603050405020304" pitchFamily="18" charset="0"/>
                <a:cs typeface="Arial" panose="020B0604020202020204" pitchFamily="34" charset="0"/>
              </a:rPr>
              <a:t>A restricted road is a road with a system of street lighting furnished by means of lamps posted not more than 200 yards apart.</a:t>
            </a:r>
            <a:endParaRPr lang="en-GB" sz="2200" dirty="0"/>
          </a:p>
        </p:txBody>
      </p:sp>
    </p:spTree>
    <p:extLst>
      <p:ext uri="{BB962C8B-B14F-4D97-AF65-F5344CB8AC3E}">
        <p14:creationId xmlns:p14="http://schemas.microsoft.com/office/powerpoint/2010/main" val="2916687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332469"/>
            <a:ext cx="8085044" cy="1325563"/>
          </a:xfrm>
        </p:spPr>
        <p:txBody>
          <a:bodyPr>
            <a:normAutofit/>
          </a:bodyPr>
          <a:lstStyle/>
          <a:p>
            <a:r>
              <a:rPr lang="en-GB" sz="4200" b="1" dirty="0"/>
              <a:t>The Criteria</a:t>
            </a:r>
          </a:p>
        </p:txBody>
      </p:sp>
      <p:sp>
        <p:nvSpPr>
          <p:cNvPr id="3" name="Content Placeholder 2"/>
          <p:cNvSpPr>
            <a:spLocks noGrp="1"/>
          </p:cNvSpPr>
          <p:nvPr>
            <p:ph idx="1"/>
          </p:nvPr>
        </p:nvSpPr>
        <p:spPr>
          <a:xfrm>
            <a:off x="268941" y="1855694"/>
            <a:ext cx="8740588" cy="4299647"/>
          </a:xfrm>
        </p:spPr>
        <p:txBody>
          <a:bodyPr>
            <a:noAutofit/>
          </a:bodyPr>
          <a:lstStyle/>
          <a:p>
            <a:pPr marL="436563" indent="-342900">
              <a:buFont typeface="Wingdings" panose="05000000000000000000" pitchFamily="2" charset="2"/>
              <a:buChar char="§"/>
            </a:pPr>
            <a:r>
              <a:rPr lang="en-GB" sz="2200" dirty="0">
                <a:latin typeface="Arial" panose="020B0604020202020204" pitchFamily="34" charset="0"/>
                <a:cs typeface="Arial" panose="020B0604020202020204" pitchFamily="34" charset="0"/>
              </a:rPr>
              <a:t>Restricted roads are typically located within residential areas and currently have a speed limit of 30mph. </a:t>
            </a:r>
          </a:p>
          <a:p>
            <a:pPr marL="265113" indent="-171450">
              <a:buFont typeface="Wingdings" panose="05000000000000000000" pitchFamily="2" charset="2"/>
              <a:buChar char="§"/>
            </a:pPr>
            <a:endParaRPr lang="en-GB" sz="1200" dirty="0">
              <a:latin typeface="Arial" panose="020B0604020202020204" pitchFamily="34" charset="0"/>
              <a:cs typeface="Arial" panose="020B0604020202020204" pitchFamily="34" charset="0"/>
            </a:endParaRPr>
          </a:p>
          <a:p>
            <a:pPr marL="436563" indent="-342900">
              <a:buFont typeface="Wingdings" panose="05000000000000000000" pitchFamily="2" charset="2"/>
              <a:buChar char="§"/>
            </a:pPr>
            <a:r>
              <a:rPr lang="en-GB" sz="2200" dirty="0">
                <a:latin typeface="Arial" panose="020B0604020202020204" pitchFamily="34" charset="0"/>
                <a:cs typeface="Arial" panose="020B0604020202020204" pitchFamily="34" charset="0"/>
              </a:rPr>
              <a:t>A 20mph speed limit should be applied where there is potential for pedestrians, cyclists and motor vehicles to mix in a frequent manner, with 30mph only being considered where strong evidence exists that higher speeds are safe. </a:t>
            </a:r>
          </a:p>
          <a:p>
            <a:pPr marL="265113" indent="-171450">
              <a:buFont typeface="Wingdings" panose="05000000000000000000" pitchFamily="2" charset="2"/>
              <a:buChar char="§"/>
            </a:pPr>
            <a:endParaRPr lang="en-GB" sz="1200" dirty="0">
              <a:latin typeface="Arial" panose="020B0604020202020204" pitchFamily="34" charset="0"/>
              <a:cs typeface="Arial" panose="020B0604020202020204" pitchFamily="34" charset="0"/>
            </a:endParaRPr>
          </a:p>
          <a:p>
            <a:pPr marL="436563" indent="-342900">
              <a:buFont typeface="Wingdings" panose="05000000000000000000" pitchFamily="2" charset="2"/>
              <a:buChar char="§"/>
            </a:pPr>
            <a:r>
              <a:rPr lang="en-GB" sz="2200" dirty="0">
                <a:latin typeface="Arial" panose="020B0604020202020204" pitchFamily="34" charset="0"/>
                <a:cs typeface="Arial" panose="020B0604020202020204" pitchFamily="34" charset="0"/>
              </a:rPr>
              <a:t>‘Place’ criteria have been developed to determine where 20mph speed limits should be applied, providing a consistent approach across Wales. </a:t>
            </a:r>
          </a:p>
          <a:p>
            <a:pPr marL="0" indent="0">
              <a:buClr>
                <a:srgbClr val="00B050"/>
              </a:buClr>
              <a:buSzPct val="135000"/>
              <a:buNone/>
            </a:pPr>
            <a:endParaRPr lang="en-GB"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125870" y="6086468"/>
            <a:ext cx="1122217" cy="727364"/>
          </a:xfrm>
          <a:prstGeom prst="rect">
            <a:avLst/>
          </a:prstGeom>
        </p:spPr>
      </p:pic>
      <p:sp>
        <p:nvSpPr>
          <p:cNvPr id="6" name="Rounded Rectangle 5"/>
          <p:cNvSpPr/>
          <p:nvPr/>
        </p:nvSpPr>
        <p:spPr>
          <a:xfrm>
            <a:off x="6890783" y="260797"/>
            <a:ext cx="2118746" cy="139723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5347773" y="420141"/>
            <a:ext cx="1900314" cy="123789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4179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332469"/>
            <a:ext cx="8246409" cy="1325563"/>
          </a:xfrm>
        </p:spPr>
        <p:txBody>
          <a:bodyPr>
            <a:normAutofit/>
          </a:bodyPr>
          <a:lstStyle/>
          <a:p>
            <a:r>
              <a:rPr lang="en-GB" sz="4200" b="1" dirty="0"/>
              <a:t>Place Criteria</a:t>
            </a:r>
          </a:p>
        </p:txBody>
      </p:sp>
      <p:sp>
        <p:nvSpPr>
          <p:cNvPr id="3" name="Content Placeholder 2"/>
          <p:cNvSpPr>
            <a:spLocks noGrp="1"/>
          </p:cNvSpPr>
          <p:nvPr>
            <p:ph idx="1"/>
          </p:nvPr>
        </p:nvSpPr>
        <p:spPr>
          <a:xfrm>
            <a:off x="268941" y="1524000"/>
            <a:ext cx="8740588" cy="4631342"/>
          </a:xfrm>
        </p:spPr>
        <p:txBody>
          <a:bodyPr>
            <a:noAutofit/>
          </a:bodyPr>
          <a:lstStyle/>
          <a:p>
            <a:pPr marL="0" indent="0">
              <a:buClr>
                <a:srgbClr val="00B050"/>
              </a:buClr>
              <a:buSzPct val="120000"/>
              <a:buNone/>
            </a:pPr>
            <a:r>
              <a:rPr lang="en-GB" sz="2200" dirty="0">
                <a:latin typeface="Arial" panose="020B0604020202020204" pitchFamily="34" charset="0"/>
                <a:cs typeface="Arial" panose="020B0604020202020204" pitchFamily="34" charset="0"/>
              </a:rPr>
              <a:t>Within 100m walk of…</a:t>
            </a:r>
          </a:p>
          <a:p>
            <a:pPr marL="0" indent="0">
              <a:buClr>
                <a:srgbClr val="00B050"/>
              </a:buClr>
              <a:buSzPct val="120000"/>
              <a:buNone/>
            </a:pPr>
            <a:endParaRPr lang="en-GB" sz="1200" dirty="0">
              <a:latin typeface="Arial" panose="020B0604020202020204" pitchFamily="34" charset="0"/>
              <a:cs typeface="Arial" panose="020B0604020202020204" pitchFamily="34" charset="0"/>
            </a:endParaRPr>
          </a:p>
          <a:p>
            <a:pPr>
              <a:lnSpc>
                <a:spcPct val="100000"/>
              </a:lnSpc>
              <a:buClr>
                <a:srgbClr val="00B050"/>
              </a:buClr>
              <a:buSzPct val="120000"/>
              <a:buFont typeface="Wingdings" panose="05000000000000000000" pitchFamily="2" charset="2"/>
              <a:buChar char="ü"/>
            </a:pPr>
            <a:r>
              <a:rPr lang="en-GB" sz="2200" dirty="0">
                <a:latin typeface="Arial" panose="020B0604020202020204" pitchFamily="34" charset="0"/>
                <a:cs typeface="Arial" panose="020B0604020202020204" pitchFamily="34" charset="0"/>
              </a:rPr>
              <a:t>Any educational setting e.g. primary, secondary</a:t>
            </a:r>
          </a:p>
          <a:p>
            <a:pPr marL="0" indent="0">
              <a:lnSpc>
                <a:spcPct val="100000"/>
              </a:lnSpc>
              <a:buClr>
                <a:srgbClr val="00B050"/>
              </a:buClr>
              <a:buSzPct val="120000"/>
              <a:buNone/>
            </a:pPr>
            <a:r>
              <a:rPr lang="en-GB" sz="2200" dirty="0">
                <a:latin typeface="Arial" panose="020B0604020202020204" pitchFamily="34" charset="0"/>
                <a:cs typeface="Arial" panose="020B0604020202020204" pitchFamily="34" charset="0"/>
              </a:rPr>
              <a:t>   further education and higher education</a:t>
            </a:r>
          </a:p>
          <a:p>
            <a:pPr marL="0" indent="0">
              <a:buClr>
                <a:srgbClr val="00B050"/>
              </a:buClr>
              <a:buSzPct val="120000"/>
              <a:buNone/>
            </a:pPr>
            <a:endParaRPr lang="en-GB" sz="1200" dirty="0">
              <a:latin typeface="Arial" panose="020B0604020202020204" pitchFamily="34" charset="0"/>
              <a:cs typeface="Arial" panose="020B0604020202020204" pitchFamily="34" charset="0"/>
            </a:endParaRPr>
          </a:p>
          <a:p>
            <a:pPr>
              <a:buClr>
                <a:srgbClr val="00B050"/>
              </a:buClr>
              <a:buSzPct val="120000"/>
              <a:buFont typeface="Wingdings" panose="05000000000000000000" pitchFamily="2" charset="2"/>
              <a:buChar char="ü"/>
            </a:pPr>
            <a:r>
              <a:rPr lang="en-GB" sz="2200" dirty="0">
                <a:latin typeface="Arial" panose="020B0604020202020204" pitchFamily="34" charset="0"/>
                <a:cs typeface="Arial" panose="020B0604020202020204" pitchFamily="34" charset="0"/>
              </a:rPr>
              <a:t>Any community centre</a:t>
            </a:r>
          </a:p>
          <a:p>
            <a:pPr marL="0" indent="0">
              <a:buClr>
                <a:srgbClr val="00B050"/>
              </a:buClr>
              <a:buSzPct val="120000"/>
              <a:buNone/>
            </a:pPr>
            <a:endParaRPr lang="en-GB" sz="1200" dirty="0">
              <a:latin typeface="Arial" panose="020B0604020202020204" pitchFamily="34" charset="0"/>
              <a:cs typeface="Arial" panose="020B0604020202020204" pitchFamily="34" charset="0"/>
            </a:endParaRPr>
          </a:p>
          <a:p>
            <a:pPr>
              <a:buClr>
                <a:srgbClr val="00B050"/>
              </a:buClr>
              <a:buSzPct val="120000"/>
              <a:buFont typeface="Wingdings" panose="05000000000000000000" pitchFamily="2" charset="2"/>
              <a:buChar char="ü"/>
            </a:pPr>
            <a:r>
              <a:rPr lang="en-GB" sz="2200" dirty="0">
                <a:latin typeface="Arial" panose="020B0604020202020204" pitchFamily="34" charset="0"/>
                <a:cs typeface="Arial" panose="020B0604020202020204" pitchFamily="34" charset="0"/>
              </a:rPr>
              <a:t>Any hospital</a:t>
            </a:r>
          </a:p>
          <a:p>
            <a:pPr marL="0" indent="0">
              <a:buClr>
                <a:srgbClr val="00B050"/>
              </a:buClr>
              <a:buSzPct val="120000"/>
              <a:buNone/>
            </a:pPr>
            <a:endParaRPr lang="en-GB" sz="1000" dirty="0">
              <a:latin typeface="Arial" panose="020B0604020202020204" pitchFamily="34" charset="0"/>
              <a:cs typeface="Arial" panose="020B0604020202020204" pitchFamily="34" charset="0"/>
            </a:endParaRPr>
          </a:p>
          <a:p>
            <a:pPr>
              <a:buClr>
                <a:srgbClr val="00B050"/>
              </a:buClr>
              <a:buSzPct val="120000"/>
              <a:buFont typeface="Wingdings" panose="05000000000000000000" pitchFamily="2" charset="2"/>
              <a:buChar char="ü"/>
            </a:pPr>
            <a:r>
              <a:rPr lang="en-GB" sz="2200" dirty="0">
                <a:latin typeface="Arial" panose="020B0604020202020204" pitchFamily="34" charset="0"/>
                <a:cs typeface="Arial" panose="020B0604020202020204" pitchFamily="34" charset="0"/>
              </a:rPr>
              <a:t>Where the number of residential and/or retail premises fronting a road exceeds 20 properties per km</a:t>
            </a:r>
          </a:p>
          <a:p>
            <a:pPr marL="0" indent="0">
              <a:buClr>
                <a:srgbClr val="00B050"/>
              </a:buClr>
              <a:buSzPct val="135000"/>
              <a:buNone/>
            </a:pPr>
            <a:r>
              <a:rPr lang="en-GB" sz="1600"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Source: www.gov.wales</a:t>
            </a:r>
          </a:p>
        </p:txBody>
      </p:sp>
      <p:pic>
        <p:nvPicPr>
          <p:cNvPr id="4" name="Picture 3"/>
          <p:cNvPicPr>
            <a:picLocks noChangeAspect="1"/>
          </p:cNvPicPr>
          <p:nvPr/>
        </p:nvPicPr>
        <p:blipFill>
          <a:blip r:embed="rId2"/>
          <a:stretch>
            <a:fillRect/>
          </a:stretch>
        </p:blipFill>
        <p:spPr>
          <a:xfrm>
            <a:off x="6125870" y="6086468"/>
            <a:ext cx="1122217" cy="727364"/>
          </a:xfrm>
          <a:prstGeom prst="rect">
            <a:avLst/>
          </a:prstGeom>
        </p:spPr>
      </p:pic>
      <p:sp>
        <p:nvSpPr>
          <p:cNvPr id="6" name="Rounded Rectangle 5"/>
          <p:cNvSpPr/>
          <p:nvPr/>
        </p:nvSpPr>
        <p:spPr>
          <a:xfrm>
            <a:off x="6756313" y="283802"/>
            <a:ext cx="2118746" cy="139723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5244215" y="391975"/>
            <a:ext cx="1900314" cy="123789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5"/>
          <a:stretch>
            <a:fillRect/>
          </a:stretch>
        </p:blipFill>
        <p:spPr>
          <a:xfrm>
            <a:off x="6620934" y="1746073"/>
            <a:ext cx="2051670" cy="1365293"/>
          </a:xfrm>
          <a:prstGeom prst="rect">
            <a:avLst/>
          </a:prstGeom>
        </p:spPr>
      </p:pic>
      <p:pic>
        <p:nvPicPr>
          <p:cNvPr id="9" name="Picture 8"/>
          <p:cNvPicPr>
            <a:picLocks noChangeAspect="1"/>
          </p:cNvPicPr>
          <p:nvPr/>
        </p:nvPicPr>
        <p:blipFill>
          <a:blip r:embed="rId6"/>
          <a:stretch>
            <a:fillRect/>
          </a:stretch>
        </p:blipFill>
        <p:spPr>
          <a:xfrm>
            <a:off x="4420584" y="3273589"/>
            <a:ext cx="2200350" cy="1445717"/>
          </a:xfrm>
          <a:prstGeom prst="rect">
            <a:avLst/>
          </a:prstGeom>
        </p:spPr>
      </p:pic>
      <p:pic>
        <p:nvPicPr>
          <p:cNvPr id="10" name="Picture 9"/>
          <p:cNvPicPr>
            <a:picLocks noChangeAspect="1"/>
          </p:cNvPicPr>
          <p:nvPr/>
        </p:nvPicPr>
        <p:blipFill>
          <a:blip r:embed="rId7"/>
          <a:stretch>
            <a:fillRect/>
          </a:stretch>
        </p:blipFill>
        <p:spPr>
          <a:xfrm>
            <a:off x="6756313" y="3283939"/>
            <a:ext cx="1916290" cy="1435367"/>
          </a:xfrm>
          <a:prstGeom prst="rect">
            <a:avLst/>
          </a:prstGeom>
        </p:spPr>
      </p:pic>
    </p:spTree>
    <p:extLst>
      <p:ext uri="{BB962C8B-B14F-4D97-AF65-F5344CB8AC3E}">
        <p14:creationId xmlns:p14="http://schemas.microsoft.com/office/powerpoint/2010/main" val="245940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332469"/>
            <a:ext cx="8246409" cy="1325563"/>
          </a:xfrm>
        </p:spPr>
        <p:txBody>
          <a:bodyPr>
            <a:normAutofit/>
          </a:bodyPr>
          <a:lstStyle/>
          <a:p>
            <a:r>
              <a:rPr lang="en-GB" sz="4000" b="1" dirty="0"/>
              <a:t>Possible additional </a:t>
            </a:r>
            <a:r>
              <a:rPr lang="en-GB" sz="4000" b="1" dirty="0" smtClean="0"/>
              <a:t/>
            </a:r>
            <a:br>
              <a:rPr lang="en-GB" sz="4000" b="1" dirty="0" smtClean="0"/>
            </a:br>
            <a:r>
              <a:rPr lang="en-GB" sz="4000" b="1" dirty="0" smtClean="0"/>
              <a:t>criteria </a:t>
            </a:r>
            <a:r>
              <a:rPr lang="en-GB" sz="4000" b="1" dirty="0"/>
              <a:t>for 20mph</a:t>
            </a:r>
            <a:endParaRPr lang="en-GB" sz="4200" b="1" dirty="0"/>
          </a:p>
        </p:txBody>
      </p:sp>
      <p:sp>
        <p:nvSpPr>
          <p:cNvPr id="3" name="Content Placeholder 2"/>
          <p:cNvSpPr>
            <a:spLocks noGrp="1"/>
          </p:cNvSpPr>
          <p:nvPr>
            <p:ph idx="1"/>
          </p:nvPr>
        </p:nvSpPr>
        <p:spPr>
          <a:xfrm>
            <a:off x="268941" y="1740542"/>
            <a:ext cx="8740588" cy="4414799"/>
          </a:xfrm>
        </p:spPr>
        <p:txBody>
          <a:bodyPr>
            <a:noAutofit/>
          </a:bodyPr>
          <a:lstStyle/>
          <a:p>
            <a:pPr marL="0" indent="0">
              <a:buNone/>
            </a:pPr>
            <a:r>
              <a:rPr lang="en-GB" sz="2100" dirty="0">
                <a:solidFill>
                  <a:srgbClr val="1F1F1F"/>
                </a:solidFill>
                <a:latin typeface="Arial" panose="020B0604020202020204" pitchFamily="34" charset="0"/>
              </a:rPr>
              <a:t>There may be sections of road where there are (potentially) significant demands, for walking and cycling which do not meet any of the place criteria, but where a 20mph speed limit may be appropriate: </a:t>
            </a:r>
            <a:endParaRPr lang="en-GB" sz="2100" dirty="0" smtClean="0">
              <a:solidFill>
                <a:srgbClr val="1F1F1F"/>
              </a:solidFill>
              <a:latin typeface="Arial" panose="020B0604020202020204" pitchFamily="34" charset="0"/>
            </a:endParaRPr>
          </a:p>
          <a:p>
            <a:pPr marL="0" indent="0">
              <a:buNone/>
            </a:pPr>
            <a:endParaRPr lang="en-GB" sz="800" dirty="0">
              <a:solidFill>
                <a:srgbClr val="1F1F1F"/>
              </a:solidFill>
              <a:latin typeface="Arial" panose="020B0604020202020204" pitchFamily="34" charset="0"/>
            </a:endParaRPr>
          </a:p>
          <a:p>
            <a:pPr>
              <a:buClr>
                <a:schemeClr val="accent6"/>
              </a:buClr>
              <a:buFont typeface="Wingdings" panose="05000000000000000000" pitchFamily="2" charset="2"/>
              <a:buChar char="ü"/>
            </a:pPr>
            <a:r>
              <a:rPr lang="en-GB" sz="2100" dirty="0">
                <a:solidFill>
                  <a:srgbClr val="1F1F1F"/>
                </a:solidFill>
                <a:latin typeface="Arial" panose="020B0604020202020204" pitchFamily="34" charset="0"/>
              </a:rPr>
              <a:t> land on either side of the carriageway is open parkland and/or sports fields in regular use by people on foot and/or cycle</a:t>
            </a:r>
          </a:p>
          <a:p>
            <a:pPr>
              <a:buClr>
                <a:schemeClr val="accent6"/>
              </a:buClr>
              <a:buFont typeface="Wingdings" panose="05000000000000000000" pitchFamily="2" charset="2"/>
              <a:buChar char="ü"/>
            </a:pPr>
            <a:r>
              <a:rPr lang="en-GB" sz="2100" dirty="0">
                <a:solidFill>
                  <a:srgbClr val="1F1F1F"/>
                </a:solidFill>
                <a:latin typeface="Arial" panose="020B0604020202020204" pitchFamily="34" charset="0"/>
              </a:rPr>
              <a:t> regularly used accesses to schools or hospitals are along the road, even though this may be more than 100m from their main entrances</a:t>
            </a:r>
          </a:p>
          <a:p>
            <a:pPr>
              <a:buClr>
                <a:schemeClr val="accent6"/>
              </a:buClr>
              <a:buFont typeface="Wingdings" panose="05000000000000000000" pitchFamily="2" charset="2"/>
              <a:buChar char="ü"/>
            </a:pPr>
            <a:r>
              <a:rPr lang="en-GB" sz="2100" dirty="0">
                <a:solidFill>
                  <a:srgbClr val="1F1F1F"/>
                </a:solidFill>
                <a:latin typeface="Arial" panose="020B0604020202020204" pitchFamily="34" charset="0"/>
              </a:rPr>
              <a:t> there is a designated active travel route on the carriageway</a:t>
            </a:r>
          </a:p>
          <a:p>
            <a:pPr>
              <a:buClr>
                <a:schemeClr val="accent6"/>
              </a:buClr>
              <a:buFont typeface="Wingdings" panose="05000000000000000000" pitchFamily="2" charset="2"/>
              <a:buChar char="ü"/>
            </a:pPr>
            <a:r>
              <a:rPr lang="en-GB" sz="2100" dirty="0">
                <a:solidFill>
                  <a:srgbClr val="1F1F1F"/>
                </a:solidFill>
                <a:latin typeface="Arial" panose="020B0604020202020204" pitchFamily="34" charset="0"/>
              </a:rPr>
              <a:t>where the number and/or type of collisions occurring along the road means that the road users and the local community would gain significant road safety and other benefits from a speed limit of 20mph.</a:t>
            </a:r>
          </a:p>
          <a:p>
            <a:pPr marL="0" indent="0">
              <a:buClr>
                <a:srgbClr val="00B050"/>
              </a:buClr>
              <a:buSzPct val="120000"/>
              <a:buNone/>
            </a:pPr>
            <a:endParaRPr lang="en-GB"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125870" y="6086468"/>
            <a:ext cx="1122217" cy="727364"/>
          </a:xfrm>
          <a:prstGeom prst="rect">
            <a:avLst/>
          </a:prstGeom>
        </p:spPr>
      </p:pic>
      <p:sp>
        <p:nvSpPr>
          <p:cNvPr id="6" name="Rounded Rectangle 5"/>
          <p:cNvSpPr/>
          <p:nvPr/>
        </p:nvSpPr>
        <p:spPr>
          <a:xfrm>
            <a:off x="6756313" y="283802"/>
            <a:ext cx="2118746" cy="139723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ounded Rectangle 6"/>
          <p:cNvSpPr/>
          <p:nvPr/>
        </p:nvSpPr>
        <p:spPr>
          <a:xfrm>
            <a:off x="5244215" y="391975"/>
            <a:ext cx="1900314" cy="123789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0271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90783" y="260797"/>
            <a:ext cx="2118746" cy="139723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68941" y="332469"/>
            <a:ext cx="8246409" cy="1325563"/>
          </a:xfrm>
        </p:spPr>
        <p:txBody>
          <a:bodyPr>
            <a:normAutofit/>
          </a:bodyPr>
          <a:lstStyle/>
          <a:p>
            <a:r>
              <a:rPr lang="en-GB" sz="4200" b="1" dirty="0"/>
              <a:t>Exceptions Criteria</a:t>
            </a:r>
          </a:p>
        </p:txBody>
      </p:sp>
      <p:sp>
        <p:nvSpPr>
          <p:cNvPr id="3" name="Content Placeholder 2"/>
          <p:cNvSpPr>
            <a:spLocks noGrp="1"/>
          </p:cNvSpPr>
          <p:nvPr>
            <p:ph idx="1"/>
          </p:nvPr>
        </p:nvSpPr>
        <p:spPr>
          <a:xfrm>
            <a:off x="201706" y="1574799"/>
            <a:ext cx="8740588" cy="4834467"/>
          </a:xfrm>
        </p:spPr>
        <p:txBody>
          <a:bodyPr>
            <a:noAutofit/>
          </a:bodyPr>
          <a:lstStyle/>
          <a:p>
            <a:pPr>
              <a:lnSpc>
                <a:spcPct val="100000"/>
              </a:lnSpc>
              <a:spcBef>
                <a:spcPts val="0"/>
              </a:spcBef>
              <a:spcAft>
                <a:spcPts val="400"/>
              </a:spcAft>
              <a:buFont typeface="Wingdings" panose="05000000000000000000" pitchFamily="2" charset="2"/>
              <a:buChar char="§"/>
            </a:pPr>
            <a:r>
              <a:rPr lang="en-GB" sz="2200" dirty="0">
                <a:latin typeface="Arial" panose="020B0604020202020204" pitchFamily="34" charset="0"/>
                <a:cs typeface="Arial" panose="020B0604020202020204" pitchFamily="34" charset="0"/>
              </a:rPr>
              <a:t>Most exceptions are expected to be made on main routes carrying traffic through urban areas, where there is little pedestrian/cyclist activity.</a:t>
            </a:r>
          </a:p>
          <a:p>
            <a:pPr marL="0" indent="0">
              <a:lnSpc>
                <a:spcPct val="100000"/>
              </a:lnSpc>
              <a:spcBef>
                <a:spcPts val="0"/>
              </a:spcBef>
              <a:spcAft>
                <a:spcPts val="400"/>
              </a:spcAft>
              <a:buNone/>
            </a:pPr>
            <a:endParaRPr lang="en-GB" sz="2200" dirty="0">
              <a:latin typeface="Arial" panose="020B0604020202020204" pitchFamily="34" charset="0"/>
              <a:cs typeface="Arial" panose="020B0604020202020204" pitchFamily="34" charset="0"/>
            </a:endParaRPr>
          </a:p>
          <a:p>
            <a:pPr>
              <a:lnSpc>
                <a:spcPct val="100000"/>
              </a:lnSpc>
              <a:spcBef>
                <a:spcPts val="0"/>
              </a:spcBef>
              <a:spcAft>
                <a:spcPts val="400"/>
              </a:spcAft>
              <a:buFont typeface="Wingdings" panose="05000000000000000000" pitchFamily="2" charset="2"/>
              <a:buChar char="§"/>
            </a:pPr>
            <a:r>
              <a:rPr lang="en-GB" sz="2200" dirty="0">
                <a:latin typeface="Arial" panose="020B0604020202020204" pitchFamily="34" charset="0"/>
                <a:cs typeface="Arial" panose="020B0604020202020204" pitchFamily="34" charset="0"/>
              </a:rPr>
              <a:t>Exceptions should not normally be made on roads that typically carry mostly local traffic and serve only residential properties and where people walk and cycle.</a:t>
            </a:r>
          </a:p>
          <a:p>
            <a:pPr marL="0" indent="0">
              <a:lnSpc>
                <a:spcPct val="100000"/>
              </a:lnSpc>
              <a:spcBef>
                <a:spcPts val="0"/>
              </a:spcBef>
              <a:spcAft>
                <a:spcPts val="400"/>
              </a:spcAft>
              <a:buNone/>
            </a:pPr>
            <a:endParaRPr lang="en-GB" sz="2200" dirty="0">
              <a:latin typeface="Arial" panose="020B0604020202020204" pitchFamily="34" charset="0"/>
              <a:cs typeface="Arial" panose="020B0604020202020204" pitchFamily="34" charset="0"/>
            </a:endParaRPr>
          </a:p>
          <a:p>
            <a:pPr>
              <a:lnSpc>
                <a:spcPct val="100000"/>
              </a:lnSpc>
              <a:spcBef>
                <a:spcPts val="0"/>
              </a:spcBef>
              <a:spcAft>
                <a:spcPts val="400"/>
              </a:spcAft>
              <a:buFont typeface="Wingdings" panose="05000000000000000000" pitchFamily="2" charset="2"/>
              <a:buChar char="§"/>
            </a:pPr>
            <a:r>
              <a:rPr lang="en-GB" sz="2200" dirty="0">
                <a:latin typeface="Arial" panose="020B0604020202020204" pitchFamily="34" charset="0"/>
                <a:cs typeface="Arial" panose="020B0604020202020204" pitchFamily="34" charset="0"/>
              </a:rPr>
              <a:t>Decisions on exceptions should not be influenced by existing traffic speeds and are made by the local Highway Authority, who know their roads best.</a:t>
            </a:r>
          </a:p>
          <a:p>
            <a:pPr marL="0" indent="0">
              <a:lnSpc>
                <a:spcPct val="100000"/>
              </a:lnSpc>
              <a:spcBef>
                <a:spcPts val="0"/>
              </a:spcBef>
              <a:spcAft>
                <a:spcPts val="400"/>
              </a:spcAft>
              <a:buNone/>
            </a:pPr>
            <a:endParaRPr lang="en-GB" sz="1900" dirty="0">
              <a:latin typeface="Arial" panose="020B0604020202020204" pitchFamily="34" charset="0"/>
              <a:cs typeface="Arial" panose="020B0604020202020204" pitchFamily="34" charset="0"/>
            </a:endParaRPr>
          </a:p>
          <a:p>
            <a:pPr marL="0" indent="0">
              <a:lnSpc>
                <a:spcPct val="100000"/>
              </a:lnSpc>
              <a:spcBef>
                <a:spcPts val="0"/>
              </a:spcBef>
              <a:buNone/>
            </a:pPr>
            <a:endParaRPr lang="en-GB" sz="1100" i="1"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i="1" dirty="0">
                <a:latin typeface="Arial" panose="020B0604020202020204" pitchFamily="34" charset="0"/>
                <a:cs typeface="Arial" panose="020B0604020202020204" pitchFamily="34" charset="0"/>
              </a:rPr>
              <a:t>Source: </a:t>
            </a:r>
            <a:r>
              <a:rPr lang="en-GB" sz="1400" i="1" dirty="0">
                <a:latin typeface="Arial" panose="020B0604020202020204" pitchFamily="34" charset="0"/>
                <a:cs typeface="Arial" panose="020B0604020202020204" pitchFamily="34" charset="0"/>
                <a:hlinkClick r:id="rId3"/>
              </a:rPr>
              <a:t>www.gov.wales</a:t>
            </a:r>
            <a:r>
              <a:rPr lang="en-GB" sz="1400" i="1"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p>
            <a:pPr marL="0" indent="0">
              <a:buClr>
                <a:srgbClr val="00B050"/>
              </a:buClr>
              <a:buSzPct val="135000"/>
              <a:buNone/>
            </a:pPr>
            <a:endParaRPr lang="en-GB"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6125870" y="6086468"/>
            <a:ext cx="1122217" cy="727364"/>
          </a:xfrm>
          <a:prstGeom prst="rect">
            <a:avLst/>
          </a:prstGeom>
        </p:spPr>
      </p:pic>
      <p:sp>
        <p:nvSpPr>
          <p:cNvPr id="7" name="Rounded Rectangle 6"/>
          <p:cNvSpPr/>
          <p:nvPr/>
        </p:nvSpPr>
        <p:spPr>
          <a:xfrm>
            <a:off x="5468797" y="420141"/>
            <a:ext cx="1900314" cy="1237891"/>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9405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90783" y="260797"/>
            <a:ext cx="2118746" cy="1397235"/>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68941" y="332469"/>
            <a:ext cx="8246409" cy="1325563"/>
          </a:xfrm>
        </p:spPr>
        <p:txBody>
          <a:bodyPr>
            <a:normAutofit fontScale="90000"/>
          </a:bodyPr>
          <a:lstStyle/>
          <a:p>
            <a:r>
              <a:rPr lang="en-GB" sz="4000" b="1" dirty="0"/>
              <a:t>Roads that could be </a:t>
            </a:r>
            <a:r>
              <a:rPr lang="en-GB" sz="4000" b="1" dirty="0" smtClean="0"/>
              <a:t/>
            </a:r>
            <a:br>
              <a:rPr lang="en-GB" sz="4000" b="1" dirty="0" smtClean="0"/>
            </a:br>
            <a:r>
              <a:rPr lang="en-GB" sz="4000" b="1" dirty="0" smtClean="0"/>
              <a:t>considered </a:t>
            </a:r>
            <a:r>
              <a:rPr lang="en-GB" sz="4000" b="1" dirty="0"/>
              <a:t>to </a:t>
            </a:r>
            <a:r>
              <a:rPr lang="en-GB" sz="4000" b="1" dirty="0" smtClean="0"/>
              <a:t>remain</a:t>
            </a:r>
            <a:br>
              <a:rPr lang="en-GB" sz="4000" b="1" dirty="0" smtClean="0"/>
            </a:br>
            <a:r>
              <a:rPr lang="en-GB" sz="4000" b="1" dirty="0" smtClean="0"/>
              <a:t> </a:t>
            </a:r>
            <a:r>
              <a:rPr lang="en-GB" sz="4000" b="1" dirty="0"/>
              <a:t>at 30mph</a:t>
            </a:r>
            <a:endParaRPr lang="en-GB" sz="4200" b="1" dirty="0"/>
          </a:p>
        </p:txBody>
      </p:sp>
      <p:sp>
        <p:nvSpPr>
          <p:cNvPr id="3" name="Content Placeholder 2"/>
          <p:cNvSpPr>
            <a:spLocks noGrp="1"/>
          </p:cNvSpPr>
          <p:nvPr>
            <p:ph idx="1"/>
          </p:nvPr>
        </p:nvSpPr>
        <p:spPr>
          <a:xfrm>
            <a:off x="201706" y="1949824"/>
            <a:ext cx="8740588" cy="4459442"/>
          </a:xfrm>
        </p:spPr>
        <p:txBody>
          <a:bodyPr>
            <a:noAutofit/>
          </a:bodyPr>
          <a:lstStyle/>
          <a:p>
            <a:pPr marL="0" indent="0">
              <a:buNone/>
            </a:pPr>
            <a:r>
              <a:rPr lang="en-GB" sz="2200" dirty="0">
                <a:solidFill>
                  <a:srgbClr val="1F1F1F"/>
                </a:solidFill>
                <a:latin typeface="Arial" panose="020B0604020202020204" pitchFamily="34" charset="0"/>
              </a:rPr>
              <a:t>These are purely illustrative examples to demonstrate how evidence-based local decisions could be made</a:t>
            </a:r>
            <a:r>
              <a:rPr lang="en-GB" sz="2200" dirty="0" smtClean="0">
                <a:solidFill>
                  <a:srgbClr val="1F1F1F"/>
                </a:solidFill>
                <a:latin typeface="Arial" panose="020B0604020202020204" pitchFamily="34" charset="0"/>
              </a:rPr>
              <a:t>:</a:t>
            </a:r>
          </a:p>
          <a:p>
            <a:pPr marL="0" indent="0">
              <a:buNone/>
            </a:pPr>
            <a:endParaRPr lang="en-GB" sz="800" dirty="0">
              <a:solidFill>
                <a:srgbClr val="1F1F1F"/>
              </a:solidFill>
              <a:latin typeface="Arial" panose="020B0604020202020204" pitchFamily="34" charset="0"/>
            </a:endParaRPr>
          </a:p>
          <a:p>
            <a:pPr>
              <a:buClr>
                <a:schemeClr val="accent6"/>
              </a:buClr>
              <a:buFont typeface="Wingdings" panose="05000000000000000000" pitchFamily="2" charset="2"/>
              <a:buChar char="ü"/>
            </a:pPr>
            <a:r>
              <a:rPr lang="en-GB" sz="2200" dirty="0">
                <a:solidFill>
                  <a:srgbClr val="1F1F1F"/>
                </a:solidFill>
                <a:latin typeface="Arial" panose="020B0604020202020204" pitchFamily="34" charset="0"/>
              </a:rPr>
              <a:t> Local facilities: Local facilities such as community centres or medical facilities may be located on the road in question, but people may access them on foot and cycle via a different route entirely.</a:t>
            </a:r>
          </a:p>
          <a:p>
            <a:pPr>
              <a:buClr>
                <a:schemeClr val="accent6"/>
              </a:buClr>
              <a:buFont typeface="Wingdings" panose="05000000000000000000" pitchFamily="2" charset="2"/>
              <a:buChar char="ü"/>
            </a:pPr>
            <a:r>
              <a:rPr lang="en-GB" sz="2200" dirty="0">
                <a:solidFill>
                  <a:srgbClr val="1F1F1F"/>
                </a:solidFill>
                <a:latin typeface="Arial" panose="020B0604020202020204" pitchFamily="34" charset="0"/>
              </a:rPr>
              <a:t> Residential and retail premises may be one side of the road, but if there is open land on the other side of the road, it could mean there is little need for pedestrians and cyclists to cross the road.</a:t>
            </a:r>
          </a:p>
          <a:p>
            <a:pPr>
              <a:buClr>
                <a:schemeClr val="accent6"/>
              </a:buClr>
              <a:buFont typeface="Wingdings" panose="05000000000000000000" pitchFamily="2" charset="2"/>
              <a:buChar char="ü"/>
            </a:pPr>
            <a:r>
              <a:rPr lang="en-GB" sz="2200" dirty="0">
                <a:solidFill>
                  <a:srgbClr val="1F1F1F"/>
                </a:solidFill>
                <a:latin typeface="Arial" panose="020B0604020202020204" pitchFamily="34" charset="0"/>
              </a:rPr>
              <a:t>Restricted roads through industrial </a:t>
            </a:r>
            <a:r>
              <a:rPr lang="en-GB" sz="2200" dirty="0" smtClean="0">
                <a:solidFill>
                  <a:srgbClr val="1F1F1F"/>
                </a:solidFill>
                <a:latin typeface="Arial" panose="020B0604020202020204" pitchFamily="34" charset="0"/>
              </a:rPr>
              <a:t>areas.</a:t>
            </a:r>
            <a:endParaRPr lang="en-GB" sz="2200" dirty="0">
              <a:solidFill>
                <a:srgbClr val="1F1F1F"/>
              </a:solidFill>
              <a:latin typeface="Arial" panose="020B0604020202020204" pitchFamily="34" charset="0"/>
            </a:endParaRPr>
          </a:p>
          <a:p>
            <a:pPr marL="0" indent="0">
              <a:buClr>
                <a:srgbClr val="00B050"/>
              </a:buClr>
              <a:buSzPct val="135000"/>
              <a:buNone/>
            </a:pPr>
            <a:endParaRPr lang="en-GB"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125870" y="6086468"/>
            <a:ext cx="1122217" cy="727364"/>
          </a:xfrm>
          <a:prstGeom prst="rect">
            <a:avLst/>
          </a:prstGeom>
        </p:spPr>
      </p:pic>
      <p:sp>
        <p:nvSpPr>
          <p:cNvPr id="7" name="Rounded Rectangle 6"/>
          <p:cNvSpPr/>
          <p:nvPr/>
        </p:nvSpPr>
        <p:spPr>
          <a:xfrm>
            <a:off x="5468797" y="420141"/>
            <a:ext cx="1900314" cy="123789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73835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default FCC Template.potx" id="{D71ACEB9-F978-4FEF-AEB4-3F5F40C60A58}" vid="{D477FAC7-0ABB-4B81-B890-633858C4D2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3519</TotalTime>
  <Words>1001</Words>
  <Application>Microsoft Office PowerPoint</Application>
  <PresentationFormat>On-screen Show (4:3)</PresentationFormat>
  <Paragraphs>100</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Custom Design</vt:lpstr>
      <vt:lpstr>Buckley &amp; Surrounding Areas  20mph Speed Limit Information Session    </vt:lpstr>
      <vt:lpstr>Agenda</vt:lpstr>
      <vt:lpstr>Introduction</vt:lpstr>
      <vt:lpstr>The Legislation</vt:lpstr>
      <vt:lpstr>The Criteria</vt:lpstr>
      <vt:lpstr>Place Criteria</vt:lpstr>
      <vt:lpstr>Possible additional  criteria for 20mph</vt:lpstr>
      <vt:lpstr>Exceptions Criteria</vt:lpstr>
      <vt:lpstr>Roads that could be  considered to remain  at 30mph</vt:lpstr>
      <vt:lpstr>Applying the 20mph Criteria </vt:lpstr>
      <vt:lpstr>The role of local  authorities</vt:lpstr>
      <vt:lpstr>Education and  Enforcement</vt:lpstr>
      <vt:lpstr>Next Steps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Services</dc:title>
  <dc:creator>Ruth Cartwright</dc:creator>
  <cp:lastModifiedBy>Rebecca Jones</cp:lastModifiedBy>
  <cp:revision>210</cp:revision>
  <dcterms:created xsi:type="dcterms:W3CDTF">2021-02-22T14:41:14Z</dcterms:created>
  <dcterms:modified xsi:type="dcterms:W3CDTF">2023-01-24T11:56:20Z</dcterms:modified>
</cp:coreProperties>
</file>